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6" r:id="rId4"/>
  </p:sldMasterIdLst>
  <p:notesMasterIdLst>
    <p:notesMasterId r:id="rId21"/>
  </p:notesMasterIdLst>
  <p:handoutMasterIdLst>
    <p:handoutMasterId r:id="rId22"/>
  </p:handoutMasterIdLst>
  <p:sldIdLst>
    <p:sldId id="279" r:id="rId5"/>
    <p:sldId id="368" r:id="rId6"/>
    <p:sldId id="363" r:id="rId7"/>
    <p:sldId id="266" r:id="rId8"/>
    <p:sldId id="370" r:id="rId9"/>
    <p:sldId id="351" r:id="rId10"/>
    <p:sldId id="359" r:id="rId11"/>
    <p:sldId id="364" r:id="rId12"/>
    <p:sldId id="361" r:id="rId13"/>
    <p:sldId id="362" r:id="rId14"/>
    <p:sldId id="276" r:id="rId15"/>
    <p:sldId id="258" r:id="rId16"/>
    <p:sldId id="265" r:id="rId17"/>
    <p:sldId id="369" r:id="rId18"/>
    <p:sldId id="268" r:id="rId19"/>
    <p:sldId id="259"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2B4D9"/>
    <a:srgbClr val="D26E06"/>
    <a:srgbClr val="0CBD07"/>
    <a:srgbClr val="FEFE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na Vuorinen" userId="4e4a157e-229a-4112-88c6-542acced65f8" providerId="ADAL" clId="{C584D3ED-F221-4BEA-A437-D7C403D64557}"/>
    <pc:docChg chg="modSld">
      <pc:chgData name="Sanna Vuorinen" userId="4e4a157e-229a-4112-88c6-542acced65f8" providerId="ADAL" clId="{C584D3ED-F221-4BEA-A437-D7C403D64557}" dt="2021-03-02T14:44:45.875" v="93" actId="20577"/>
      <pc:docMkLst>
        <pc:docMk/>
      </pc:docMkLst>
      <pc:sldChg chg="modNotesTx">
        <pc:chgData name="Sanna Vuorinen" userId="4e4a157e-229a-4112-88c6-542acced65f8" providerId="ADAL" clId="{C584D3ED-F221-4BEA-A437-D7C403D64557}" dt="2021-03-02T14:44:45.875" v="93" actId="20577"/>
        <pc:sldMkLst>
          <pc:docMk/>
          <pc:sldMk cId="350320098" sldId="26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7CA027-3035-994A-A05F-BCC31D8FAC1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2EC1646E-D1DA-7743-A302-0E5BC4C5453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B7D802-413B-F847-8022-4E2C2DC7CC46}" type="datetimeFigureOut">
              <a:rPr lang="fi-FI" smtClean="0"/>
              <a:t>1.3.2021</a:t>
            </a:fld>
            <a:endParaRPr lang="fi-FI"/>
          </a:p>
        </p:txBody>
      </p:sp>
      <p:sp>
        <p:nvSpPr>
          <p:cNvPr id="4" name="Footer Placeholder 3">
            <a:extLst>
              <a:ext uri="{FF2B5EF4-FFF2-40B4-BE49-F238E27FC236}">
                <a16:creationId xmlns:a16="http://schemas.microsoft.com/office/drawing/2014/main" id="{F404919E-5BC4-9348-AB1D-85B3A9D848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179CCC12-9410-F445-B4BF-5CFCFD0B2F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A05B47-E74D-B84B-9717-EFCE53F2E968}" type="slidenum">
              <a:rPr lang="fi-FI" smtClean="0"/>
              <a:t>‹#›</a:t>
            </a:fld>
            <a:endParaRPr lang="fi-FI"/>
          </a:p>
        </p:txBody>
      </p:sp>
    </p:spTree>
    <p:extLst>
      <p:ext uri="{BB962C8B-B14F-4D97-AF65-F5344CB8AC3E}">
        <p14:creationId xmlns:p14="http://schemas.microsoft.com/office/powerpoint/2010/main" val="1755804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E92A48-CE9C-974B-9CE4-D7263F1B1EE2}" type="datetimeFigureOut">
              <a:rPr lang="fi-FI" smtClean="0"/>
              <a:t>1.3.2021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C930BC-D9A0-744A-9796-729B8567871B}" type="slidenum">
              <a:rPr lang="fi-FI" smtClean="0"/>
              <a:t>‹#›</a:t>
            </a:fld>
            <a:endParaRPr lang="fi-FI"/>
          </a:p>
        </p:txBody>
      </p:sp>
    </p:spTree>
    <p:extLst>
      <p:ext uri="{BB962C8B-B14F-4D97-AF65-F5344CB8AC3E}">
        <p14:creationId xmlns:p14="http://schemas.microsoft.com/office/powerpoint/2010/main" val="2776065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5"/>
          </p:nvPr>
        </p:nvSpPr>
        <p:spPr/>
        <p:txBody>
          <a:bodyPr/>
          <a:lstStyle/>
          <a:p>
            <a:fld id="{E4C930BC-D9A0-744A-9796-729B8567871B}" type="slidenum">
              <a:rPr lang="fi-FI" smtClean="0"/>
              <a:t>1</a:t>
            </a:fld>
            <a:endParaRPr lang="fi-FI"/>
          </a:p>
        </p:txBody>
      </p:sp>
    </p:spTree>
    <p:extLst>
      <p:ext uri="{BB962C8B-B14F-4D97-AF65-F5344CB8AC3E}">
        <p14:creationId xmlns:p14="http://schemas.microsoft.com/office/powerpoint/2010/main" val="2699155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i="0" dirty="0">
                <a:solidFill>
                  <a:srgbClr val="4B4D4D"/>
                </a:solidFill>
                <a:effectLst/>
                <a:latin typeface="MuseoSlab-300"/>
              </a:rPr>
              <a:t>Suunnitelma on hyvin laadittu, jos eri suunnitteluvaiheisiin on tavalla tai toiselle osallistunut mahdollisimman moni, jota suunnitelma koskee, ja jos näiden vaiheiden perusteella on pystytty rakentamaan tiivis, yhtenäinen ja kattava teksti.</a:t>
            </a:r>
            <a:endParaRPr lang="fi-FI" dirty="0"/>
          </a:p>
        </p:txBody>
      </p:sp>
      <p:sp>
        <p:nvSpPr>
          <p:cNvPr id="4" name="Dian numeron paikkamerkki 3"/>
          <p:cNvSpPr>
            <a:spLocks noGrp="1"/>
          </p:cNvSpPr>
          <p:nvPr>
            <p:ph type="sldNum" sz="quarter" idx="5"/>
          </p:nvPr>
        </p:nvSpPr>
        <p:spPr/>
        <p:txBody>
          <a:bodyPr/>
          <a:lstStyle/>
          <a:p>
            <a:fld id="{E4C930BC-D9A0-744A-9796-729B8567871B}" type="slidenum">
              <a:rPr lang="fi-FI" smtClean="0"/>
              <a:t>10</a:t>
            </a:fld>
            <a:endParaRPr lang="fi-FI"/>
          </a:p>
        </p:txBody>
      </p:sp>
    </p:spTree>
    <p:extLst>
      <p:ext uri="{BB962C8B-B14F-4D97-AF65-F5344CB8AC3E}">
        <p14:creationId xmlns:p14="http://schemas.microsoft.com/office/powerpoint/2010/main" val="1098996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800" dirty="0"/>
              <a:t>Vain yhdessä voimme luoda uutta kulttuuria.</a:t>
            </a:r>
          </a:p>
          <a:p>
            <a:r>
              <a:rPr lang="fi-FI" sz="1800" dirty="0"/>
              <a:t>Kulttuuri syntyy, kun toimimme samojen arvojen ja asenteiden mukaisesti. Yhteiset Arvot ohjaavat toimintaamme. </a:t>
            </a:r>
          </a:p>
          <a:p>
            <a:r>
              <a:rPr lang="fi-FI" sz="1800" dirty="0"/>
              <a:t>Nämä ovat STLL neljä tärkeää sanaa, jotka toivoisi näkevän jokaisen jäsenseuran toiminnan avainsanoina. </a:t>
            </a:r>
          </a:p>
          <a:p>
            <a:endParaRPr lang="fi-FI" sz="1800" dirty="0"/>
          </a:p>
        </p:txBody>
      </p:sp>
      <p:sp>
        <p:nvSpPr>
          <p:cNvPr id="4" name="Slide Number Placeholder 3"/>
          <p:cNvSpPr>
            <a:spLocks noGrp="1"/>
          </p:cNvSpPr>
          <p:nvPr>
            <p:ph type="sldNum" sz="quarter" idx="5"/>
          </p:nvPr>
        </p:nvSpPr>
        <p:spPr/>
        <p:txBody>
          <a:bodyPr/>
          <a:lstStyle/>
          <a:p>
            <a:fld id="{E4C930BC-D9A0-744A-9796-729B8567871B}" type="slidenum">
              <a:rPr lang="fi-FI" smtClean="0"/>
              <a:t>11</a:t>
            </a:fld>
            <a:endParaRPr lang="fi-FI"/>
          </a:p>
        </p:txBody>
      </p:sp>
    </p:spTree>
    <p:extLst>
      <p:ext uri="{BB962C8B-B14F-4D97-AF65-F5344CB8AC3E}">
        <p14:creationId xmlns:p14="http://schemas.microsoft.com/office/powerpoint/2010/main" val="3041171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Tämä esimerkki STLL toimintasuunnitelmasta. Kirjoita ydinkohdat / painopistealue</a:t>
            </a:r>
          </a:p>
          <a:p>
            <a:r>
              <a:rPr lang="fi-FI" dirty="0"/>
              <a:t>Yleensä toimintasuunnitelman rinnalla kuljetetaan talousarviota, joka määrittää </a:t>
            </a:r>
            <a:r>
              <a:rPr lang="fi-FI" dirty="0" err="1"/>
              <a:t>ositain</a:t>
            </a:r>
            <a:r>
              <a:rPr lang="fi-FI" dirty="0"/>
              <a:t> sen mitä voidaan tehdä taloudellisesti. </a:t>
            </a:r>
          </a:p>
          <a:p>
            <a:r>
              <a:rPr lang="fi-FI" dirty="0"/>
              <a:t>TÄSSÄ KOHTAA Mira linkkaa chattiin Taitoluisteluliiton toimintasuunnitelman. </a:t>
            </a:r>
          </a:p>
        </p:txBody>
      </p:sp>
      <p:sp>
        <p:nvSpPr>
          <p:cNvPr id="4" name="Dian numeron paikkamerkki 3"/>
          <p:cNvSpPr>
            <a:spLocks noGrp="1"/>
          </p:cNvSpPr>
          <p:nvPr>
            <p:ph type="sldNum" sz="quarter" idx="5"/>
          </p:nvPr>
        </p:nvSpPr>
        <p:spPr/>
        <p:txBody>
          <a:bodyPr/>
          <a:lstStyle/>
          <a:p>
            <a:fld id="{E4C930BC-D9A0-744A-9796-729B8567871B}" type="slidenum">
              <a:rPr lang="fi-FI" smtClean="0"/>
              <a:t>12</a:t>
            </a:fld>
            <a:endParaRPr lang="fi-FI"/>
          </a:p>
        </p:txBody>
      </p:sp>
    </p:spTree>
    <p:extLst>
      <p:ext uri="{BB962C8B-B14F-4D97-AF65-F5344CB8AC3E}">
        <p14:creationId xmlns:p14="http://schemas.microsoft.com/office/powerpoint/2010/main" val="2709802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Ja seuraavalle välilehdelle arvioi MITEN suunnitelma on toteutunut </a:t>
            </a:r>
            <a:r>
              <a:rPr lang="fi-FI" dirty="0" err="1"/>
              <a:t>esim</a:t>
            </a:r>
            <a:r>
              <a:rPr lang="fi-FI" dirty="0"/>
              <a:t> neljännesvuosittain</a:t>
            </a:r>
          </a:p>
        </p:txBody>
      </p:sp>
      <p:sp>
        <p:nvSpPr>
          <p:cNvPr id="4" name="Dian numeron paikkamerkki 3"/>
          <p:cNvSpPr>
            <a:spLocks noGrp="1"/>
          </p:cNvSpPr>
          <p:nvPr>
            <p:ph type="sldNum" sz="quarter" idx="5"/>
          </p:nvPr>
        </p:nvSpPr>
        <p:spPr/>
        <p:txBody>
          <a:bodyPr/>
          <a:lstStyle/>
          <a:p>
            <a:fld id="{E4C930BC-D9A0-744A-9796-729B8567871B}" type="slidenum">
              <a:rPr lang="fi-FI" smtClean="0"/>
              <a:t>13</a:t>
            </a:fld>
            <a:endParaRPr lang="fi-FI"/>
          </a:p>
        </p:txBody>
      </p:sp>
    </p:spTree>
    <p:extLst>
      <p:ext uri="{BB962C8B-B14F-4D97-AF65-F5344CB8AC3E}">
        <p14:creationId xmlns:p14="http://schemas.microsoft.com/office/powerpoint/2010/main" val="3416513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Toimintasuunnitelma voi olla monen näköinen. Ei olla yhtä oikeaa sisältörakennetta. </a:t>
            </a:r>
          </a:p>
          <a:p>
            <a:r>
              <a:rPr lang="fi-FI" dirty="0"/>
              <a:t>Tärkeää on, että siitä on helppo seurata painopisteitä ja toimenpiteitä. </a:t>
            </a:r>
          </a:p>
        </p:txBody>
      </p:sp>
      <p:sp>
        <p:nvSpPr>
          <p:cNvPr id="4" name="Dian numeron paikkamerkki 3"/>
          <p:cNvSpPr>
            <a:spLocks noGrp="1"/>
          </p:cNvSpPr>
          <p:nvPr>
            <p:ph type="sldNum" sz="quarter" idx="5"/>
          </p:nvPr>
        </p:nvSpPr>
        <p:spPr/>
        <p:txBody>
          <a:bodyPr/>
          <a:lstStyle/>
          <a:p>
            <a:fld id="{E4C930BC-D9A0-744A-9796-729B8567871B}" type="slidenum">
              <a:rPr lang="fi-FI" smtClean="0"/>
              <a:t>14</a:t>
            </a:fld>
            <a:endParaRPr lang="fi-FI"/>
          </a:p>
        </p:txBody>
      </p:sp>
    </p:spTree>
    <p:extLst>
      <p:ext uri="{BB962C8B-B14F-4D97-AF65-F5344CB8AC3E}">
        <p14:creationId xmlns:p14="http://schemas.microsoft.com/office/powerpoint/2010/main" val="11955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Alkulämmittelyksi ajatusleikki. </a:t>
            </a:r>
          </a:p>
        </p:txBody>
      </p:sp>
      <p:sp>
        <p:nvSpPr>
          <p:cNvPr id="4" name="Dian numeron paikkamerkki 3"/>
          <p:cNvSpPr>
            <a:spLocks noGrp="1"/>
          </p:cNvSpPr>
          <p:nvPr>
            <p:ph type="sldNum" sz="quarter" idx="5"/>
          </p:nvPr>
        </p:nvSpPr>
        <p:spPr/>
        <p:txBody>
          <a:bodyPr/>
          <a:lstStyle/>
          <a:p>
            <a:fld id="{E4C930BC-D9A0-744A-9796-729B8567871B}" type="slidenum">
              <a:rPr lang="fi-FI" smtClean="0"/>
              <a:t>2</a:t>
            </a:fld>
            <a:endParaRPr lang="fi-FI"/>
          </a:p>
        </p:txBody>
      </p:sp>
    </p:spTree>
    <p:extLst>
      <p:ext uri="{BB962C8B-B14F-4D97-AF65-F5344CB8AC3E}">
        <p14:creationId xmlns:p14="http://schemas.microsoft.com/office/powerpoint/2010/main" val="3366361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Seuran toiminta on moninaista, johon vaikuttaa moni taho. </a:t>
            </a:r>
          </a:p>
          <a:p>
            <a:r>
              <a:rPr lang="fi-FI" dirty="0"/>
              <a:t>Siitä voi tehdä selkeää tai sekavaa. </a:t>
            </a:r>
          </a:p>
          <a:p>
            <a:r>
              <a:rPr lang="fi-FI" dirty="0"/>
              <a:t>Se voi olla hyvin suunniteltua tai vanhan pohjalta menevää. </a:t>
            </a:r>
          </a:p>
          <a:p>
            <a:r>
              <a:rPr lang="fi-FI" dirty="0"/>
              <a:t>Haluatko selviytyä vai kukoistaa?</a:t>
            </a:r>
          </a:p>
          <a:p>
            <a:r>
              <a:rPr lang="fi-FI" dirty="0"/>
              <a:t>Mahtavaa, että juuri sinä saat päättää siitä!</a:t>
            </a:r>
          </a:p>
        </p:txBody>
      </p:sp>
      <p:sp>
        <p:nvSpPr>
          <p:cNvPr id="4" name="Dian numeron paikkamerkki 3"/>
          <p:cNvSpPr>
            <a:spLocks noGrp="1"/>
          </p:cNvSpPr>
          <p:nvPr>
            <p:ph type="sldNum" sz="quarter" idx="5"/>
          </p:nvPr>
        </p:nvSpPr>
        <p:spPr/>
        <p:txBody>
          <a:bodyPr/>
          <a:lstStyle/>
          <a:p>
            <a:fld id="{E4C930BC-D9A0-744A-9796-729B8567871B}" type="slidenum">
              <a:rPr lang="fi-FI" smtClean="0"/>
              <a:t>3</a:t>
            </a:fld>
            <a:endParaRPr lang="fi-FI"/>
          </a:p>
        </p:txBody>
      </p:sp>
    </p:spTree>
    <p:extLst>
      <p:ext uri="{BB962C8B-B14F-4D97-AF65-F5344CB8AC3E}">
        <p14:creationId xmlns:p14="http://schemas.microsoft.com/office/powerpoint/2010/main" val="20498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Ennen kuin aloitat, kirkasta seuranne visio. </a:t>
            </a:r>
          </a:p>
          <a:p>
            <a:r>
              <a:rPr lang="fi-FI" dirty="0"/>
              <a:t>Haluaako joku kertoa mikä teidän seuran visio on? (Esim. olla alueen vetovoimaisin ja menestynein taitoluisteluseura)</a:t>
            </a:r>
          </a:p>
        </p:txBody>
      </p:sp>
      <p:sp>
        <p:nvSpPr>
          <p:cNvPr id="4" name="Dian numeron paikkamerkki 3"/>
          <p:cNvSpPr>
            <a:spLocks noGrp="1"/>
          </p:cNvSpPr>
          <p:nvPr>
            <p:ph type="sldNum" sz="quarter" idx="5"/>
          </p:nvPr>
        </p:nvSpPr>
        <p:spPr/>
        <p:txBody>
          <a:bodyPr/>
          <a:lstStyle/>
          <a:p>
            <a:fld id="{E4C930BC-D9A0-744A-9796-729B8567871B}" type="slidenum">
              <a:rPr lang="fi-FI" smtClean="0"/>
              <a:t>4</a:t>
            </a:fld>
            <a:endParaRPr lang="fi-FI"/>
          </a:p>
        </p:txBody>
      </p:sp>
    </p:spTree>
    <p:extLst>
      <p:ext uri="{BB962C8B-B14F-4D97-AF65-F5344CB8AC3E}">
        <p14:creationId xmlns:p14="http://schemas.microsoft.com/office/powerpoint/2010/main" val="3025993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Alkulämmittelyksi ajatusleikki. </a:t>
            </a:r>
          </a:p>
        </p:txBody>
      </p:sp>
      <p:sp>
        <p:nvSpPr>
          <p:cNvPr id="4" name="Dian numeron paikkamerkki 3"/>
          <p:cNvSpPr>
            <a:spLocks noGrp="1"/>
          </p:cNvSpPr>
          <p:nvPr>
            <p:ph type="sldNum" sz="quarter" idx="5"/>
          </p:nvPr>
        </p:nvSpPr>
        <p:spPr/>
        <p:txBody>
          <a:bodyPr/>
          <a:lstStyle/>
          <a:p>
            <a:fld id="{E4C930BC-D9A0-744A-9796-729B8567871B}" type="slidenum">
              <a:rPr lang="fi-FI" smtClean="0"/>
              <a:t>5</a:t>
            </a:fld>
            <a:endParaRPr lang="fi-FI"/>
          </a:p>
        </p:txBody>
      </p:sp>
    </p:spTree>
    <p:extLst>
      <p:ext uri="{BB962C8B-B14F-4D97-AF65-F5344CB8AC3E}">
        <p14:creationId xmlns:p14="http://schemas.microsoft.com/office/powerpoint/2010/main" val="159348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Kuljeta missiota ajatuksissa kokoajan. Miksi olemme olemassa? -&gt; Helpompi asettaa tavoitteita, jotka liittyvät seuran suureen kuvaan. </a:t>
            </a:r>
          </a:p>
        </p:txBody>
      </p:sp>
      <p:sp>
        <p:nvSpPr>
          <p:cNvPr id="4" name="Dian numeron paikkamerkki 3"/>
          <p:cNvSpPr>
            <a:spLocks noGrp="1"/>
          </p:cNvSpPr>
          <p:nvPr>
            <p:ph type="sldNum" sz="quarter" idx="5"/>
          </p:nvPr>
        </p:nvSpPr>
        <p:spPr/>
        <p:txBody>
          <a:bodyPr/>
          <a:lstStyle/>
          <a:p>
            <a:fld id="{E4C930BC-D9A0-744A-9796-729B8567871B}" type="slidenum">
              <a:rPr lang="fi-FI" smtClean="0"/>
              <a:t>6</a:t>
            </a:fld>
            <a:endParaRPr lang="fi-FI"/>
          </a:p>
        </p:txBody>
      </p:sp>
    </p:spTree>
    <p:extLst>
      <p:ext uri="{BB962C8B-B14F-4D97-AF65-F5344CB8AC3E}">
        <p14:creationId xmlns:p14="http://schemas.microsoft.com/office/powerpoint/2010/main" val="2893173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Onko seurallanne useamman vuoden suunnitelma, strategia? </a:t>
            </a:r>
          </a:p>
          <a:p>
            <a:r>
              <a:rPr lang="fi-FI" dirty="0"/>
              <a:t>Strategia on valintoja. Se ohjaa teitä arvioimaan toimintaanne ja asettamaan oikeanlaisia painopisteitä ja tavoitteita toiminnalle. </a:t>
            </a:r>
          </a:p>
        </p:txBody>
      </p:sp>
      <p:sp>
        <p:nvSpPr>
          <p:cNvPr id="4" name="Dian numeron paikkamerkki 3"/>
          <p:cNvSpPr>
            <a:spLocks noGrp="1"/>
          </p:cNvSpPr>
          <p:nvPr>
            <p:ph type="sldNum" sz="quarter" idx="5"/>
          </p:nvPr>
        </p:nvSpPr>
        <p:spPr/>
        <p:txBody>
          <a:bodyPr/>
          <a:lstStyle/>
          <a:p>
            <a:fld id="{E4C930BC-D9A0-744A-9796-729B8567871B}" type="slidenum">
              <a:rPr lang="fi-FI" smtClean="0"/>
              <a:t>7</a:t>
            </a:fld>
            <a:endParaRPr lang="fi-FI"/>
          </a:p>
        </p:txBody>
      </p:sp>
    </p:spTree>
    <p:extLst>
      <p:ext uri="{BB962C8B-B14F-4D97-AF65-F5344CB8AC3E}">
        <p14:creationId xmlns:p14="http://schemas.microsoft.com/office/powerpoint/2010/main" val="31835025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Kaikki lähtee </a:t>
            </a:r>
            <a:r>
              <a:rPr lang="fi-FI" dirty="0" err="1"/>
              <a:t>ns</a:t>
            </a:r>
            <a:r>
              <a:rPr lang="fi-FI" dirty="0"/>
              <a:t> omistajista eli harrastajista. (Maksajista, jäsenistä)</a:t>
            </a:r>
          </a:p>
          <a:p>
            <a:r>
              <a:rPr lang="fi-FI" dirty="0"/>
              <a:t>Oletko kysynyt jäsenistön mielipidettä millaista toimintaa he haluaisivat? Mission tulisi mukailla sitä mitä yhdessä ollaan päätetty tavoitella. </a:t>
            </a:r>
          </a:p>
        </p:txBody>
      </p:sp>
      <p:sp>
        <p:nvSpPr>
          <p:cNvPr id="4" name="Dian numeron paikkamerkki 3"/>
          <p:cNvSpPr>
            <a:spLocks noGrp="1"/>
          </p:cNvSpPr>
          <p:nvPr>
            <p:ph type="sldNum" sz="quarter" idx="5"/>
          </p:nvPr>
        </p:nvSpPr>
        <p:spPr/>
        <p:txBody>
          <a:bodyPr/>
          <a:lstStyle/>
          <a:p>
            <a:fld id="{E4C930BC-D9A0-744A-9796-729B8567871B}" type="slidenum">
              <a:rPr lang="fi-FI" smtClean="0"/>
              <a:t>8</a:t>
            </a:fld>
            <a:endParaRPr lang="fi-FI"/>
          </a:p>
        </p:txBody>
      </p:sp>
    </p:spTree>
    <p:extLst>
      <p:ext uri="{BB962C8B-B14F-4D97-AF65-F5344CB8AC3E}">
        <p14:creationId xmlns:p14="http://schemas.microsoft.com/office/powerpoint/2010/main" val="121117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Näiden kirkastusten jälkeen voit siirtyä toimintasuunnitelman pariin. </a:t>
            </a:r>
          </a:p>
          <a:p>
            <a:r>
              <a:rPr lang="fi-FI" dirty="0"/>
              <a:t>Suunnitelma tehdään vuodeksi kerrallaan ja se on yksityiskohtaisempi kuin strategia, mutta kuitenkin selkeä, ytimekäs, realistinen. </a:t>
            </a:r>
          </a:p>
        </p:txBody>
      </p:sp>
      <p:sp>
        <p:nvSpPr>
          <p:cNvPr id="4" name="Dian numeron paikkamerkki 3"/>
          <p:cNvSpPr>
            <a:spLocks noGrp="1"/>
          </p:cNvSpPr>
          <p:nvPr>
            <p:ph type="sldNum" sz="quarter" idx="5"/>
          </p:nvPr>
        </p:nvSpPr>
        <p:spPr/>
        <p:txBody>
          <a:bodyPr/>
          <a:lstStyle/>
          <a:p>
            <a:fld id="{E4C930BC-D9A0-744A-9796-729B8567871B}" type="slidenum">
              <a:rPr lang="fi-FI" smtClean="0"/>
              <a:t>9</a:t>
            </a:fld>
            <a:endParaRPr lang="fi-FI"/>
          </a:p>
        </p:txBody>
      </p:sp>
    </p:spTree>
    <p:extLst>
      <p:ext uri="{BB962C8B-B14F-4D97-AF65-F5344CB8AC3E}">
        <p14:creationId xmlns:p14="http://schemas.microsoft.com/office/powerpoint/2010/main" val="2722202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6D127-E746-CE47-88D0-AC5569E555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i-FI"/>
          </a:p>
        </p:txBody>
      </p:sp>
      <p:sp>
        <p:nvSpPr>
          <p:cNvPr id="3" name="Subtitle 2">
            <a:extLst>
              <a:ext uri="{FF2B5EF4-FFF2-40B4-BE49-F238E27FC236}">
                <a16:creationId xmlns:a16="http://schemas.microsoft.com/office/drawing/2014/main" id="{EA678B69-08F5-E149-962F-9ECE1BB283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4" name="Date Placeholder 3">
            <a:extLst>
              <a:ext uri="{FF2B5EF4-FFF2-40B4-BE49-F238E27FC236}">
                <a16:creationId xmlns:a16="http://schemas.microsoft.com/office/drawing/2014/main" id="{530C2978-102C-6644-8D80-1E84EEDC2B2E}"/>
              </a:ext>
            </a:extLst>
          </p:cNvPr>
          <p:cNvSpPr>
            <a:spLocks noGrp="1"/>
          </p:cNvSpPr>
          <p:nvPr>
            <p:ph type="dt" sz="half" idx="10"/>
          </p:nvPr>
        </p:nvSpPr>
        <p:spPr/>
        <p:txBody>
          <a:bodyPr/>
          <a:lstStyle/>
          <a:p>
            <a:fld id="{5923F103-BC34-4FE4-A40E-EDDEECFDA5D0}" type="datetimeFigureOut">
              <a:rPr lang="en-US" smtClean="0"/>
              <a:pPr/>
              <a:t>3/1/2021</a:t>
            </a:fld>
            <a:endParaRPr lang="en-US"/>
          </a:p>
        </p:txBody>
      </p:sp>
      <p:sp>
        <p:nvSpPr>
          <p:cNvPr id="5" name="Footer Placeholder 4">
            <a:extLst>
              <a:ext uri="{FF2B5EF4-FFF2-40B4-BE49-F238E27FC236}">
                <a16:creationId xmlns:a16="http://schemas.microsoft.com/office/drawing/2014/main" id="{41761A2B-B1F1-EE43-BA90-28A26BA14B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2BF0B-F7D7-D943-A941-C5280D0B7023}"/>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416909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89F7E-2F71-5C49-B6F8-E3D4D9485E58}"/>
              </a:ext>
            </a:extLst>
          </p:cNvPr>
          <p:cNvSpPr>
            <a:spLocks noGrp="1"/>
          </p:cNvSpPr>
          <p:nvPr>
            <p:ph type="title"/>
          </p:nvPr>
        </p:nvSpPr>
        <p:spPr/>
        <p:txBody>
          <a:bodyPr/>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E87C75CB-B3F8-F54D-A848-770C2F08040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73333607-A706-AF48-B4D6-02A1183BF99E}"/>
              </a:ext>
            </a:extLst>
          </p:cNvPr>
          <p:cNvSpPr>
            <a:spLocks noGrp="1"/>
          </p:cNvSpPr>
          <p:nvPr>
            <p:ph type="dt" sz="half" idx="10"/>
          </p:nvPr>
        </p:nvSpPr>
        <p:spPr/>
        <p:txBody>
          <a:bodyPr/>
          <a:lstStyle/>
          <a:p>
            <a:fld id="{53086D93-FCAC-47E0-A2EE-787E62CA814C}" type="datetimeFigureOut">
              <a:rPr lang="en-US" smtClean="0"/>
              <a:t>3/1/2021</a:t>
            </a:fld>
            <a:endParaRPr lang="en-US"/>
          </a:p>
        </p:txBody>
      </p:sp>
      <p:sp>
        <p:nvSpPr>
          <p:cNvPr id="5" name="Footer Placeholder 4">
            <a:extLst>
              <a:ext uri="{FF2B5EF4-FFF2-40B4-BE49-F238E27FC236}">
                <a16:creationId xmlns:a16="http://schemas.microsoft.com/office/drawing/2014/main" id="{3E8B501C-1937-084F-81BA-728D71999A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E77211-5722-7843-BC5F-066854D59590}"/>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58109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6DCB88-25A9-1246-BC0D-EAEF652321E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i-FI"/>
          </a:p>
        </p:txBody>
      </p:sp>
      <p:sp>
        <p:nvSpPr>
          <p:cNvPr id="3" name="Vertical Text Placeholder 2">
            <a:extLst>
              <a:ext uri="{FF2B5EF4-FFF2-40B4-BE49-F238E27FC236}">
                <a16:creationId xmlns:a16="http://schemas.microsoft.com/office/drawing/2014/main" id="{2A6D06C3-3852-7E4C-8A29-8DFC1965290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D2BE1451-81AE-FB43-AAE8-5F6098028C05}"/>
              </a:ext>
            </a:extLst>
          </p:cNvPr>
          <p:cNvSpPr>
            <a:spLocks noGrp="1"/>
          </p:cNvSpPr>
          <p:nvPr>
            <p:ph type="dt" sz="half" idx="10"/>
          </p:nvPr>
        </p:nvSpPr>
        <p:spPr/>
        <p:txBody>
          <a:bodyPr/>
          <a:lstStyle/>
          <a:p>
            <a:fld id="{CDA879A6-0FD0-4734-A311-86BFCA472E6E}" type="datetimeFigureOut">
              <a:rPr lang="en-US" smtClean="0"/>
              <a:t>3/1/2021</a:t>
            </a:fld>
            <a:endParaRPr lang="en-US"/>
          </a:p>
        </p:txBody>
      </p:sp>
      <p:sp>
        <p:nvSpPr>
          <p:cNvPr id="5" name="Footer Placeholder 4">
            <a:extLst>
              <a:ext uri="{FF2B5EF4-FFF2-40B4-BE49-F238E27FC236}">
                <a16:creationId xmlns:a16="http://schemas.microsoft.com/office/drawing/2014/main" id="{4951A519-32A6-E347-9E6B-008264F02D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9AE063-7819-164A-B549-FE76B10A94FA}"/>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61415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D4CDC-B589-0240-A483-D64B6280723B}"/>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682EE2A-5062-8642-BD0E-2DFFD995C92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1DC54B9D-F8E2-064E-A250-5B6B38E393FB}"/>
              </a:ext>
            </a:extLst>
          </p:cNvPr>
          <p:cNvSpPr>
            <a:spLocks noGrp="1"/>
          </p:cNvSpPr>
          <p:nvPr>
            <p:ph type="dt" sz="half" idx="10"/>
          </p:nvPr>
        </p:nvSpPr>
        <p:spPr/>
        <p:txBody>
          <a:bodyPr/>
          <a:lstStyle/>
          <a:p>
            <a:fld id="{19C9CA7B-DFD4-44B5-8C60-D14B8CD1FB59}" type="datetimeFigureOut">
              <a:rPr lang="en-US" smtClean="0"/>
              <a:t>3/1/2021</a:t>
            </a:fld>
            <a:endParaRPr lang="en-US"/>
          </a:p>
        </p:txBody>
      </p:sp>
      <p:sp>
        <p:nvSpPr>
          <p:cNvPr id="5" name="Footer Placeholder 4">
            <a:extLst>
              <a:ext uri="{FF2B5EF4-FFF2-40B4-BE49-F238E27FC236}">
                <a16:creationId xmlns:a16="http://schemas.microsoft.com/office/drawing/2014/main" id="{5421AFA0-21F6-3E45-A3E6-A508CAF65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498B54-0D99-ED47-9F42-10AD9B426CE4}"/>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849961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AB41-EE99-7446-9981-0D6A87FAEB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i-FI"/>
          </a:p>
        </p:txBody>
      </p:sp>
      <p:sp>
        <p:nvSpPr>
          <p:cNvPr id="3" name="Text Placeholder 2">
            <a:extLst>
              <a:ext uri="{FF2B5EF4-FFF2-40B4-BE49-F238E27FC236}">
                <a16:creationId xmlns:a16="http://schemas.microsoft.com/office/drawing/2014/main" id="{0B9CAEDD-5782-4B4D-A77F-763F3CB3C2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1568603-7076-6942-87B5-69D88AB68FEC}"/>
              </a:ext>
            </a:extLst>
          </p:cNvPr>
          <p:cNvSpPr>
            <a:spLocks noGrp="1"/>
          </p:cNvSpPr>
          <p:nvPr>
            <p:ph type="dt" sz="half" idx="10"/>
          </p:nvPr>
        </p:nvSpPr>
        <p:spPr/>
        <p:txBody>
          <a:bodyPr/>
          <a:lstStyle/>
          <a:p>
            <a:fld id="{F34E6425-0181-43F2-84FC-787E803FD2F8}" type="datetimeFigureOut">
              <a:rPr lang="en-US" smtClean="0"/>
              <a:t>3/1/2021</a:t>
            </a:fld>
            <a:endParaRPr lang="en-US"/>
          </a:p>
        </p:txBody>
      </p:sp>
      <p:sp>
        <p:nvSpPr>
          <p:cNvPr id="5" name="Footer Placeholder 4">
            <a:extLst>
              <a:ext uri="{FF2B5EF4-FFF2-40B4-BE49-F238E27FC236}">
                <a16:creationId xmlns:a16="http://schemas.microsoft.com/office/drawing/2014/main" id="{154D0B46-124B-B845-984F-80B4CBE00E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3320E0-D70F-C94D-BDC7-8A05CB36198E}"/>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19589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1083E-8D5F-9F47-AF8A-EEA6C71E18B8}"/>
              </a:ext>
            </a:extLst>
          </p:cNvPr>
          <p:cNvSpPr>
            <a:spLocks noGrp="1"/>
          </p:cNvSpPr>
          <p:nvPr>
            <p:ph type="title"/>
          </p:nvPr>
        </p:nvSpPr>
        <p:spPr/>
        <p:txBody>
          <a:bodyPr/>
          <a:lstStyle/>
          <a:p>
            <a:r>
              <a:rPr lang="en-US"/>
              <a:t>Click to edit Master title style</a:t>
            </a:r>
            <a:endParaRPr lang="fi-FI"/>
          </a:p>
        </p:txBody>
      </p:sp>
      <p:sp>
        <p:nvSpPr>
          <p:cNvPr id="3" name="Content Placeholder 2">
            <a:extLst>
              <a:ext uri="{FF2B5EF4-FFF2-40B4-BE49-F238E27FC236}">
                <a16:creationId xmlns:a16="http://schemas.microsoft.com/office/drawing/2014/main" id="{D1D09777-D367-154B-A03C-106B4BEB97D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4F61C9FC-55E4-6948-9AA2-BFD99131CF1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a:extLst>
              <a:ext uri="{FF2B5EF4-FFF2-40B4-BE49-F238E27FC236}">
                <a16:creationId xmlns:a16="http://schemas.microsoft.com/office/drawing/2014/main" id="{63F46FC6-AB0F-C640-8851-2FAD5A8D36C7}"/>
              </a:ext>
            </a:extLst>
          </p:cNvPr>
          <p:cNvSpPr>
            <a:spLocks noGrp="1"/>
          </p:cNvSpPr>
          <p:nvPr>
            <p:ph type="dt" sz="half" idx="10"/>
          </p:nvPr>
        </p:nvSpPr>
        <p:spPr/>
        <p:txBody>
          <a:bodyPr/>
          <a:lstStyle/>
          <a:p>
            <a:fld id="{3BDB8791-F1B0-41E7-B7FD-A781E65C4266}" type="datetimeFigureOut">
              <a:rPr lang="en-US" smtClean="0"/>
              <a:t>3/1/2021</a:t>
            </a:fld>
            <a:endParaRPr lang="en-US"/>
          </a:p>
        </p:txBody>
      </p:sp>
      <p:sp>
        <p:nvSpPr>
          <p:cNvPr id="6" name="Footer Placeholder 5">
            <a:extLst>
              <a:ext uri="{FF2B5EF4-FFF2-40B4-BE49-F238E27FC236}">
                <a16:creationId xmlns:a16="http://schemas.microsoft.com/office/drawing/2014/main" id="{06DA688B-7FB4-444D-878F-D6BC5173A2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6985C8-C156-A44A-AD1D-E71743E52973}"/>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595256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C2568-5079-5C44-B3EC-4295E287DBFA}"/>
              </a:ext>
            </a:extLst>
          </p:cNvPr>
          <p:cNvSpPr>
            <a:spLocks noGrp="1"/>
          </p:cNvSpPr>
          <p:nvPr>
            <p:ph type="title"/>
          </p:nvPr>
        </p:nvSpPr>
        <p:spPr>
          <a:xfrm>
            <a:off x="839788" y="365125"/>
            <a:ext cx="10515600" cy="1325563"/>
          </a:xfrm>
        </p:spPr>
        <p:txBody>
          <a:bodyPr/>
          <a:lstStyle/>
          <a:p>
            <a:r>
              <a:rPr lang="en-US"/>
              <a:t>Click to edit Master title style</a:t>
            </a:r>
            <a:endParaRPr lang="fi-FI"/>
          </a:p>
        </p:txBody>
      </p:sp>
      <p:sp>
        <p:nvSpPr>
          <p:cNvPr id="3" name="Text Placeholder 2">
            <a:extLst>
              <a:ext uri="{FF2B5EF4-FFF2-40B4-BE49-F238E27FC236}">
                <a16:creationId xmlns:a16="http://schemas.microsoft.com/office/drawing/2014/main" id="{20B6F354-A638-874E-B522-02A6432D16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66C66BF-E7A0-BB45-B38E-3C728DF71B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a:extLst>
              <a:ext uri="{FF2B5EF4-FFF2-40B4-BE49-F238E27FC236}">
                <a16:creationId xmlns:a16="http://schemas.microsoft.com/office/drawing/2014/main" id="{E1B92C51-E5A7-2449-9DF1-F1EA8EEDEC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D0E1FD2-3A1F-CD4C-A372-5B78B3A1192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a:extLst>
              <a:ext uri="{FF2B5EF4-FFF2-40B4-BE49-F238E27FC236}">
                <a16:creationId xmlns:a16="http://schemas.microsoft.com/office/drawing/2014/main" id="{6E651D59-188E-6A45-A27A-1EEC2F4B01E4}"/>
              </a:ext>
            </a:extLst>
          </p:cNvPr>
          <p:cNvSpPr>
            <a:spLocks noGrp="1"/>
          </p:cNvSpPr>
          <p:nvPr>
            <p:ph type="dt" sz="half" idx="10"/>
          </p:nvPr>
        </p:nvSpPr>
        <p:spPr/>
        <p:txBody>
          <a:bodyPr/>
          <a:lstStyle/>
          <a:p>
            <a:fld id="{2BE451C3-0FF4-47C4-B829-773ADF60F88C}" type="datetimeFigureOut">
              <a:rPr lang="en-US" smtClean="0"/>
              <a:t>3/1/2021</a:t>
            </a:fld>
            <a:endParaRPr lang="en-US"/>
          </a:p>
        </p:txBody>
      </p:sp>
      <p:sp>
        <p:nvSpPr>
          <p:cNvPr id="8" name="Footer Placeholder 7">
            <a:extLst>
              <a:ext uri="{FF2B5EF4-FFF2-40B4-BE49-F238E27FC236}">
                <a16:creationId xmlns:a16="http://schemas.microsoft.com/office/drawing/2014/main" id="{51F83F8A-90D8-3842-931A-2CE1B1FD93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0402F8-E20D-7745-B069-ACA4EB9F429C}"/>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408914725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EB851-5505-D74E-B045-8BD26D42B11A}"/>
              </a:ext>
            </a:extLst>
          </p:cNvPr>
          <p:cNvSpPr>
            <a:spLocks noGrp="1"/>
          </p:cNvSpPr>
          <p:nvPr>
            <p:ph type="title"/>
          </p:nvPr>
        </p:nvSpPr>
        <p:spPr/>
        <p:txBody>
          <a:bodyPr/>
          <a:lstStyle/>
          <a:p>
            <a:r>
              <a:rPr lang="en-US"/>
              <a:t>Click to edit Master title style</a:t>
            </a:r>
            <a:endParaRPr lang="fi-FI"/>
          </a:p>
        </p:txBody>
      </p:sp>
      <p:sp>
        <p:nvSpPr>
          <p:cNvPr id="3" name="Date Placeholder 2">
            <a:extLst>
              <a:ext uri="{FF2B5EF4-FFF2-40B4-BE49-F238E27FC236}">
                <a16:creationId xmlns:a16="http://schemas.microsoft.com/office/drawing/2014/main" id="{D1670EA3-FE0B-2A42-8DEA-AC87263772D7}"/>
              </a:ext>
            </a:extLst>
          </p:cNvPr>
          <p:cNvSpPr>
            <a:spLocks noGrp="1"/>
          </p:cNvSpPr>
          <p:nvPr>
            <p:ph type="dt" sz="half" idx="10"/>
          </p:nvPr>
        </p:nvSpPr>
        <p:spPr/>
        <p:txBody>
          <a:bodyPr/>
          <a:lstStyle/>
          <a:p>
            <a:fld id="{7AA18ACC-A947-437B-A130-35BD54FDF1E9}" type="datetimeFigureOut">
              <a:rPr lang="en-US" smtClean="0"/>
              <a:t>3/1/2021</a:t>
            </a:fld>
            <a:endParaRPr lang="en-US"/>
          </a:p>
        </p:txBody>
      </p:sp>
      <p:sp>
        <p:nvSpPr>
          <p:cNvPr id="4" name="Footer Placeholder 3">
            <a:extLst>
              <a:ext uri="{FF2B5EF4-FFF2-40B4-BE49-F238E27FC236}">
                <a16:creationId xmlns:a16="http://schemas.microsoft.com/office/drawing/2014/main" id="{56919C56-51F3-F849-9D96-7B69FE5D4B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049EAE-48B4-3848-96F1-BD7B046FD3B7}"/>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425494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54FF16-9BA6-6541-89E0-D37FF87F57D2}"/>
              </a:ext>
            </a:extLst>
          </p:cNvPr>
          <p:cNvSpPr>
            <a:spLocks noGrp="1"/>
          </p:cNvSpPr>
          <p:nvPr>
            <p:ph type="dt" sz="half" idx="10"/>
          </p:nvPr>
        </p:nvSpPr>
        <p:spPr/>
        <p:txBody>
          <a:bodyPr/>
          <a:lstStyle/>
          <a:p>
            <a:fld id="{7C8D7E02-BCB8-4D50-A234-369438C08659}" type="datetimeFigureOut">
              <a:rPr lang="en-US" smtClean="0"/>
              <a:t>3/1/2021</a:t>
            </a:fld>
            <a:endParaRPr lang="en-US"/>
          </a:p>
        </p:txBody>
      </p:sp>
      <p:sp>
        <p:nvSpPr>
          <p:cNvPr id="3" name="Footer Placeholder 2">
            <a:extLst>
              <a:ext uri="{FF2B5EF4-FFF2-40B4-BE49-F238E27FC236}">
                <a16:creationId xmlns:a16="http://schemas.microsoft.com/office/drawing/2014/main" id="{7E76960F-71E2-A14F-B82F-755316FD8F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BB7682-111E-3C46-9FCD-77DF8364C845}"/>
              </a:ext>
            </a:extLst>
          </p:cNvPr>
          <p:cNvSpPr>
            <a:spLocks noGrp="1"/>
          </p:cNvSpPr>
          <p:nvPr>
            <p:ph type="sldNum" sz="quarter" idx="12"/>
          </p:nvPr>
        </p:nvSpPr>
        <p:spPr/>
        <p:txBody>
          <a:bodyPr/>
          <a:lstStyle/>
          <a:p>
            <a:fld id="{D57F1E4F-1CFF-5643-939E-217C01CDF565}" type="slidenum">
              <a:rPr lang="en-US" smtClean="0"/>
              <a:pPr/>
              <a:t>‹#›</a:t>
            </a:fld>
            <a:endParaRPr lang="en-US"/>
          </a:p>
        </p:txBody>
      </p:sp>
      <p:pic>
        <p:nvPicPr>
          <p:cNvPr id="6" name="Picture 5">
            <a:extLst>
              <a:ext uri="{FF2B5EF4-FFF2-40B4-BE49-F238E27FC236}">
                <a16:creationId xmlns:a16="http://schemas.microsoft.com/office/drawing/2014/main" id="{B8E4D2E6-B169-FF4E-98C3-DBC83AAEF43A}"/>
              </a:ext>
            </a:extLst>
          </p:cNvPr>
          <p:cNvPicPr>
            <a:picLocks noChangeAspect="1"/>
          </p:cNvPicPr>
          <p:nvPr userDrawn="1"/>
        </p:nvPicPr>
        <p:blipFill>
          <a:blip r:embed="rId2"/>
          <a:stretch>
            <a:fillRect/>
          </a:stretch>
        </p:blipFill>
        <p:spPr>
          <a:xfrm>
            <a:off x="0" y="-635000"/>
            <a:ext cx="12192000" cy="8128000"/>
          </a:xfrm>
          <a:prstGeom prst="rect">
            <a:avLst/>
          </a:prstGeom>
        </p:spPr>
      </p:pic>
    </p:spTree>
    <p:extLst>
      <p:ext uri="{BB962C8B-B14F-4D97-AF65-F5344CB8AC3E}">
        <p14:creationId xmlns:p14="http://schemas.microsoft.com/office/powerpoint/2010/main" val="2738811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10516-EA6E-4D48-BEA4-E224B184CD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C60BA1E1-058F-8740-BB10-C6265CA5D3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a:extLst>
              <a:ext uri="{FF2B5EF4-FFF2-40B4-BE49-F238E27FC236}">
                <a16:creationId xmlns:a16="http://schemas.microsoft.com/office/drawing/2014/main" id="{0491A24D-9688-C54E-B0CB-FFE2FE6E8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DD8D2C0-2406-8945-B09C-5AB31550F768}"/>
              </a:ext>
            </a:extLst>
          </p:cNvPr>
          <p:cNvSpPr>
            <a:spLocks noGrp="1"/>
          </p:cNvSpPr>
          <p:nvPr>
            <p:ph type="dt" sz="half" idx="10"/>
          </p:nvPr>
        </p:nvSpPr>
        <p:spPr/>
        <p:txBody>
          <a:bodyPr/>
          <a:lstStyle/>
          <a:p>
            <a:fld id="{76E86A4C-8E40-4F87-A4F0-01A0687C5742}" type="datetimeFigureOut">
              <a:rPr lang="en-US" smtClean="0"/>
              <a:t>3/1/2021</a:t>
            </a:fld>
            <a:endParaRPr lang="en-US"/>
          </a:p>
        </p:txBody>
      </p:sp>
      <p:sp>
        <p:nvSpPr>
          <p:cNvPr id="6" name="Footer Placeholder 5">
            <a:extLst>
              <a:ext uri="{FF2B5EF4-FFF2-40B4-BE49-F238E27FC236}">
                <a16:creationId xmlns:a16="http://schemas.microsoft.com/office/drawing/2014/main" id="{CB61EE9D-C0A9-674D-85FB-65CF150301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DAE59-4426-C942-A63B-8E9E043AECF4}"/>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071550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90121-8CCF-B74D-986D-1F5D4F89DE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i-FI"/>
          </a:p>
        </p:txBody>
      </p:sp>
      <p:sp>
        <p:nvSpPr>
          <p:cNvPr id="3" name="Picture Placeholder 2">
            <a:extLst>
              <a:ext uri="{FF2B5EF4-FFF2-40B4-BE49-F238E27FC236}">
                <a16:creationId xmlns:a16="http://schemas.microsoft.com/office/drawing/2014/main" id="{5457BD81-6F9F-F045-9A67-1C8ABC7E68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a:extLst>
              <a:ext uri="{FF2B5EF4-FFF2-40B4-BE49-F238E27FC236}">
                <a16:creationId xmlns:a16="http://schemas.microsoft.com/office/drawing/2014/main" id="{CCD260F6-A332-D14E-AE41-22AD06DCE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F9512D8-1C55-EA47-B8C7-A7C338192EC7}"/>
              </a:ext>
            </a:extLst>
          </p:cNvPr>
          <p:cNvSpPr>
            <a:spLocks noGrp="1"/>
          </p:cNvSpPr>
          <p:nvPr>
            <p:ph type="dt" sz="half" idx="10"/>
          </p:nvPr>
        </p:nvSpPr>
        <p:spPr/>
        <p:txBody>
          <a:bodyPr/>
          <a:lstStyle/>
          <a:p>
            <a:fld id="{35E72C73-2D91-4E12-BA25-F0AA0C03599B}" type="datetimeFigureOut">
              <a:rPr lang="en-US" smtClean="0"/>
              <a:t>3/1/2021</a:t>
            </a:fld>
            <a:endParaRPr lang="en-US"/>
          </a:p>
        </p:txBody>
      </p:sp>
      <p:sp>
        <p:nvSpPr>
          <p:cNvPr id="6" name="Footer Placeholder 5">
            <a:extLst>
              <a:ext uri="{FF2B5EF4-FFF2-40B4-BE49-F238E27FC236}">
                <a16:creationId xmlns:a16="http://schemas.microsoft.com/office/drawing/2014/main" id="{0ED4AF2D-738B-734F-B876-A393B8D8EA91}"/>
              </a:ext>
            </a:extLst>
          </p:cNvPr>
          <p:cNvSpPr>
            <a:spLocks noGrp="1"/>
          </p:cNvSpPr>
          <p:nvPr>
            <p:ph type="ftr" sz="quarter" idx="11"/>
          </p:nvPr>
        </p:nvSpPr>
        <p:spPr/>
        <p:txBody>
          <a:bodyPr/>
          <a:lstStyle/>
          <a:p>
            <a:endParaRPr lang="fi-FI"/>
          </a:p>
        </p:txBody>
      </p:sp>
      <p:sp>
        <p:nvSpPr>
          <p:cNvPr id="7" name="Slide Number Placeholder 6">
            <a:extLst>
              <a:ext uri="{FF2B5EF4-FFF2-40B4-BE49-F238E27FC236}">
                <a16:creationId xmlns:a16="http://schemas.microsoft.com/office/drawing/2014/main" id="{9AB51952-2FE4-D745-AADF-7F0B08EF81E2}"/>
              </a:ext>
            </a:extLst>
          </p:cNvPr>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871989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4140E3-2698-0B47-B4FC-37C4A6D832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FFAA30AE-F158-1048-8AF8-507FD8525A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a:extLst>
              <a:ext uri="{FF2B5EF4-FFF2-40B4-BE49-F238E27FC236}">
                <a16:creationId xmlns:a16="http://schemas.microsoft.com/office/drawing/2014/main" id="{57BC5CC8-663C-9044-B666-2F3490DA18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451C3-0FF4-47C4-B829-773ADF60F88C}" type="datetimeFigureOut">
              <a:rPr lang="en-US" smtClean="0"/>
              <a:t>3/1/2021</a:t>
            </a:fld>
            <a:endParaRPr lang="en-US"/>
          </a:p>
        </p:txBody>
      </p:sp>
      <p:sp>
        <p:nvSpPr>
          <p:cNvPr id="5" name="Footer Placeholder 4">
            <a:extLst>
              <a:ext uri="{FF2B5EF4-FFF2-40B4-BE49-F238E27FC236}">
                <a16:creationId xmlns:a16="http://schemas.microsoft.com/office/drawing/2014/main" id="{BB826483-905A-6B48-9866-1AB6671E82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CE2F18-561E-6545-ACEC-BCC39DA6D1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4210891739"/>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D152B-AAED-D542-AB4D-D3207EB2B73A}"/>
              </a:ext>
            </a:extLst>
          </p:cNvPr>
          <p:cNvSpPr txBox="1">
            <a:spLocks/>
          </p:cNvSpPr>
          <p:nvPr/>
        </p:nvSpPr>
        <p:spPr>
          <a:xfrm>
            <a:off x="303944" y="466487"/>
            <a:ext cx="2965372" cy="100524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fi-FI" sz="7000" dirty="0">
              <a:solidFill>
                <a:schemeClr val="bg1"/>
              </a:solidFill>
              <a:latin typeface="Blanch Caps" panose="020B0504000000020004" pitchFamily="34" charset="0"/>
              <a:ea typeface="Helvetica Neue Thin" panose="020B0403020202020204" pitchFamily="34" charset="0"/>
            </a:endParaRPr>
          </a:p>
        </p:txBody>
      </p:sp>
      <p:pic>
        <p:nvPicPr>
          <p:cNvPr id="4" name="Picture 3">
            <a:extLst>
              <a:ext uri="{FF2B5EF4-FFF2-40B4-BE49-F238E27FC236}">
                <a16:creationId xmlns:a16="http://schemas.microsoft.com/office/drawing/2014/main" id="{409AB4C2-82D6-E340-935B-57AC3DCB8567}"/>
              </a:ext>
            </a:extLst>
          </p:cNvPr>
          <p:cNvPicPr>
            <a:picLocks noChangeAspect="1"/>
          </p:cNvPicPr>
          <p:nvPr/>
        </p:nvPicPr>
        <p:blipFill>
          <a:blip r:embed="rId3"/>
          <a:stretch>
            <a:fillRect/>
          </a:stretch>
        </p:blipFill>
        <p:spPr>
          <a:xfrm>
            <a:off x="10456073" y="526032"/>
            <a:ext cx="1218164" cy="820569"/>
          </a:xfrm>
          <a:prstGeom prst="rect">
            <a:avLst/>
          </a:prstGeom>
        </p:spPr>
      </p:pic>
      <p:sp>
        <p:nvSpPr>
          <p:cNvPr id="7" name="Rectangle 6">
            <a:extLst>
              <a:ext uri="{FF2B5EF4-FFF2-40B4-BE49-F238E27FC236}">
                <a16:creationId xmlns:a16="http://schemas.microsoft.com/office/drawing/2014/main" id="{9EA18B82-685D-9141-9C02-9CE0D2AF1849}"/>
              </a:ext>
            </a:extLst>
          </p:cNvPr>
          <p:cNvSpPr/>
          <p:nvPr/>
        </p:nvSpPr>
        <p:spPr>
          <a:xfrm>
            <a:off x="0" y="4452521"/>
            <a:ext cx="11228189" cy="1938992"/>
          </a:xfrm>
          <a:prstGeom prst="rect">
            <a:avLst/>
          </a:prstGeom>
        </p:spPr>
        <p:txBody>
          <a:bodyPr wrap="square">
            <a:spAutoFit/>
          </a:bodyPr>
          <a:lstStyle/>
          <a:p>
            <a:pPr algn="ctr"/>
            <a:r>
              <a:rPr lang="fi-FI" sz="6000" dirty="0">
                <a:solidFill>
                  <a:schemeClr val="bg1"/>
                </a:solidFill>
              </a:rPr>
              <a:t>TOIMINTASUUNNITELMAN RAKENTAMINEN</a:t>
            </a:r>
          </a:p>
        </p:txBody>
      </p:sp>
      <p:sp>
        <p:nvSpPr>
          <p:cNvPr id="9" name="Rectangle 8">
            <a:extLst>
              <a:ext uri="{FF2B5EF4-FFF2-40B4-BE49-F238E27FC236}">
                <a16:creationId xmlns:a16="http://schemas.microsoft.com/office/drawing/2014/main" id="{DB8FE8B1-1467-9C4F-8E67-61F088BF8127}"/>
              </a:ext>
            </a:extLst>
          </p:cNvPr>
          <p:cNvSpPr/>
          <p:nvPr/>
        </p:nvSpPr>
        <p:spPr>
          <a:xfrm>
            <a:off x="303944" y="325419"/>
            <a:ext cx="11584112" cy="6207162"/>
          </a:xfrm>
          <a:prstGeom prst="rect">
            <a:avLst/>
          </a:prstGeom>
          <a:noFill/>
          <a:ln w="76200">
            <a:solidFill>
              <a:srgbClr val="32B4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860699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51B14B-1455-2941-A3EE-FCCFBF905B0E}"/>
              </a:ext>
            </a:extLst>
          </p:cNvPr>
          <p:cNvPicPr>
            <a:picLocks noChangeAspect="1"/>
          </p:cNvPicPr>
          <p:nvPr/>
        </p:nvPicPr>
        <p:blipFill rotWithShape="1">
          <a:blip r:embed="rId3">
            <a:duotone>
              <a:schemeClr val="bg2">
                <a:shade val="45000"/>
                <a:satMod val="135000"/>
              </a:schemeClr>
              <a:prstClr val="white"/>
            </a:duotone>
          </a:blip>
          <a:srcRect l="94487" r="142"/>
          <a:stretch/>
        </p:blipFill>
        <p:spPr>
          <a:xfrm flipH="1">
            <a:off x="11652169" y="1790"/>
            <a:ext cx="552376" cy="6858000"/>
          </a:xfrm>
          <a:prstGeom prst="rect">
            <a:avLst/>
          </a:prstGeom>
        </p:spPr>
      </p:pic>
      <p:pic>
        <p:nvPicPr>
          <p:cNvPr id="9" name="Picture 8">
            <a:extLst>
              <a:ext uri="{FF2B5EF4-FFF2-40B4-BE49-F238E27FC236}">
                <a16:creationId xmlns:a16="http://schemas.microsoft.com/office/drawing/2014/main" id="{81DA5D4B-C6BF-CE4D-AA9E-ECD46694F84A}"/>
              </a:ext>
            </a:extLst>
          </p:cNvPr>
          <p:cNvPicPr>
            <a:picLocks noChangeAspect="1"/>
          </p:cNvPicPr>
          <p:nvPr/>
        </p:nvPicPr>
        <p:blipFill rotWithShape="1">
          <a:blip r:embed="rId3">
            <a:duotone>
              <a:schemeClr val="bg2">
                <a:shade val="45000"/>
                <a:satMod val="135000"/>
              </a:schemeClr>
              <a:prstClr val="white"/>
            </a:duotone>
          </a:blip>
          <a:srcRect r="90484"/>
          <a:stretch/>
        </p:blipFill>
        <p:spPr>
          <a:xfrm flipH="1">
            <a:off x="0" y="0"/>
            <a:ext cx="978645" cy="6858000"/>
          </a:xfrm>
          <a:prstGeom prst="rect">
            <a:avLst/>
          </a:prstGeom>
        </p:spPr>
      </p:pic>
      <p:pic>
        <p:nvPicPr>
          <p:cNvPr id="10" name="Picture 9">
            <a:extLst>
              <a:ext uri="{FF2B5EF4-FFF2-40B4-BE49-F238E27FC236}">
                <a16:creationId xmlns:a16="http://schemas.microsoft.com/office/drawing/2014/main" id="{25A8D508-E8E6-FC42-85C8-4244E65285F4}"/>
              </a:ext>
            </a:extLst>
          </p:cNvPr>
          <p:cNvPicPr>
            <a:picLocks noChangeAspect="1"/>
          </p:cNvPicPr>
          <p:nvPr/>
        </p:nvPicPr>
        <p:blipFill>
          <a:blip r:embed="rId3">
            <a:duotone>
              <a:schemeClr val="bg2">
                <a:shade val="45000"/>
                <a:satMod val="135000"/>
              </a:schemeClr>
              <a:prstClr val="white"/>
            </a:duotone>
          </a:blip>
          <a:stretch>
            <a:fillRect/>
          </a:stretch>
        </p:blipFill>
        <p:spPr>
          <a:xfrm>
            <a:off x="953995" y="0"/>
            <a:ext cx="10284010" cy="6858000"/>
          </a:xfrm>
          <a:prstGeom prst="rect">
            <a:avLst/>
          </a:prstGeom>
        </p:spPr>
      </p:pic>
      <p:pic>
        <p:nvPicPr>
          <p:cNvPr id="11" name="Picture 10">
            <a:extLst>
              <a:ext uri="{FF2B5EF4-FFF2-40B4-BE49-F238E27FC236}">
                <a16:creationId xmlns:a16="http://schemas.microsoft.com/office/drawing/2014/main" id="{E82FF7C7-66B5-5943-9A5E-6F1BB5F9679B}"/>
              </a:ext>
            </a:extLst>
          </p:cNvPr>
          <p:cNvPicPr>
            <a:picLocks noChangeAspect="1"/>
          </p:cNvPicPr>
          <p:nvPr/>
        </p:nvPicPr>
        <p:blipFill rotWithShape="1">
          <a:blip r:embed="rId3">
            <a:duotone>
              <a:schemeClr val="bg2">
                <a:shade val="45000"/>
                <a:satMod val="135000"/>
              </a:schemeClr>
              <a:prstClr val="white"/>
            </a:duotone>
          </a:blip>
          <a:srcRect l="94487" r="142"/>
          <a:stretch/>
        </p:blipFill>
        <p:spPr>
          <a:xfrm flipH="1">
            <a:off x="11230827" y="0"/>
            <a:ext cx="552376" cy="6858000"/>
          </a:xfrm>
          <a:prstGeom prst="rect">
            <a:avLst/>
          </a:prstGeom>
        </p:spPr>
      </p:pic>
      <p:sp>
        <p:nvSpPr>
          <p:cNvPr id="13" name="Rectangle 12">
            <a:extLst>
              <a:ext uri="{FF2B5EF4-FFF2-40B4-BE49-F238E27FC236}">
                <a16:creationId xmlns:a16="http://schemas.microsoft.com/office/drawing/2014/main" id="{76726F52-47BB-924F-94AB-371812C627C0}"/>
              </a:ext>
            </a:extLst>
          </p:cNvPr>
          <p:cNvSpPr/>
          <p:nvPr/>
        </p:nvSpPr>
        <p:spPr>
          <a:xfrm>
            <a:off x="0" y="16498"/>
            <a:ext cx="12192000" cy="6858000"/>
          </a:xfrm>
          <a:prstGeom prst="rect">
            <a:avLst/>
          </a:prstGeom>
          <a:gradFill flip="none" rotWithShape="1">
            <a:gsLst>
              <a:gs pos="0">
                <a:schemeClr val="bg1">
                  <a:shade val="30000"/>
                  <a:satMod val="115000"/>
                  <a:alpha val="8000"/>
                </a:schemeClr>
              </a:gs>
              <a:gs pos="50000">
                <a:schemeClr val="bg1">
                  <a:shade val="67500"/>
                  <a:satMod val="115000"/>
                </a:schemeClr>
              </a:gs>
              <a:gs pos="100000">
                <a:schemeClr val="bg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BD9661C9-41CA-5444-AF87-2C794EBF88CC}"/>
              </a:ext>
            </a:extLst>
          </p:cNvPr>
          <p:cNvSpPr>
            <a:spLocks noGrp="1"/>
          </p:cNvSpPr>
          <p:nvPr>
            <p:ph type="title"/>
          </p:nvPr>
        </p:nvSpPr>
        <p:spPr>
          <a:xfrm>
            <a:off x="658400" y="820133"/>
            <a:ext cx="10471331" cy="5250730"/>
          </a:xfrm>
        </p:spPr>
        <p:txBody>
          <a:bodyPr>
            <a:normAutofit/>
          </a:bodyPr>
          <a:lstStyle/>
          <a:p>
            <a:br>
              <a:rPr lang="fi-FI" sz="6600" b="1" dirty="0">
                <a:solidFill>
                  <a:srgbClr val="C0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br>
              <a:rPr lang="fi-FI" sz="6600" b="1" dirty="0">
                <a:solidFill>
                  <a:schemeClr val="tx1">
                    <a:lumMod val="85000"/>
                    <a:lumOff val="1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endParaRPr lang="fi-FI" sz="3600" b="1" dirty="0">
              <a:solidFill>
                <a:schemeClr val="bg2">
                  <a:lumMod val="50000"/>
                </a:schemeClr>
              </a:solidFill>
              <a:latin typeface="Helvetica Neue Light" panose="02000403000000020004" pitchFamily="2" charset="0"/>
            </a:endParaRPr>
          </a:p>
        </p:txBody>
      </p:sp>
      <p:sp>
        <p:nvSpPr>
          <p:cNvPr id="12" name="Rectangle 11">
            <a:extLst>
              <a:ext uri="{FF2B5EF4-FFF2-40B4-BE49-F238E27FC236}">
                <a16:creationId xmlns:a16="http://schemas.microsoft.com/office/drawing/2014/main" id="{14F22AC2-A658-464D-B760-CC89BA6F2769}"/>
              </a:ext>
            </a:extLst>
          </p:cNvPr>
          <p:cNvSpPr/>
          <p:nvPr/>
        </p:nvSpPr>
        <p:spPr>
          <a:xfrm>
            <a:off x="303944" y="325419"/>
            <a:ext cx="11584112" cy="6103956"/>
          </a:xfrm>
          <a:prstGeom prst="rect">
            <a:avLst/>
          </a:prstGeom>
          <a:noFill/>
          <a:ln w="762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C00000"/>
              </a:solidFill>
            </a:endParaRPr>
          </a:p>
        </p:txBody>
      </p:sp>
      <p:pic>
        <p:nvPicPr>
          <p:cNvPr id="4" name="Kuva 3">
            <a:extLst>
              <a:ext uri="{FF2B5EF4-FFF2-40B4-BE49-F238E27FC236}">
                <a16:creationId xmlns:a16="http://schemas.microsoft.com/office/drawing/2014/main" id="{9605DB7C-D95D-410A-ADF5-C7BFAB40A370}"/>
              </a:ext>
            </a:extLst>
          </p:cNvPr>
          <p:cNvPicPr>
            <a:picLocks noChangeAspect="1"/>
          </p:cNvPicPr>
          <p:nvPr/>
        </p:nvPicPr>
        <p:blipFill>
          <a:blip r:embed="rId4"/>
          <a:stretch>
            <a:fillRect/>
          </a:stretch>
        </p:blipFill>
        <p:spPr>
          <a:xfrm>
            <a:off x="3236015" y="549395"/>
            <a:ext cx="5810004" cy="5656004"/>
          </a:xfrm>
          <a:prstGeom prst="rect">
            <a:avLst/>
          </a:prstGeom>
        </p:spPr>
      </p:pic>
      <p:sp>
        <p:nvSpPr>
          <p:cNvPr id="5" name="Ellipsi 4">
            <a:extLst>
              <a:ext uri="{FF2B5EF4-FFF2-40B4-BE49-F238E27FC236}">
                <a16:creationId xmlns:a16="http://schemas.microsoft.com/office/drawing/2014/main" id="{B31464F0-72F2-4B74-89BD-8291400A44D2}"/>
              </a:ext>
            </a:extLst>
          </p:cNvPr>
          <p:cNvSpPr/>
          <p:nvPr/>
        </p:nvSpPr>
        <p:spPr>
          <a:xfrm>
            <a:off x="9335914" y="440501"/>
            <a:ext cx="2148273" cy="155542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dirty="0"/>
              <a:t>Mitä pitäisi kehittää? Mitä jäsenistö tuumaa?</a:t>
            </a:r>
          </a:p>
        </p:txBody>
      </p:sp>
      <p:sp>
        <p:nvSpPr>
          <p:cNvPr id="15" name="Ellipsi 14">
            <a:extLst>
              <a:ext uri="{FF2B5EF4-FFF2-40B4-BE49-F238E27FC236}">
                <a16:creationId xmlns:a16="http://schemas.microsoft.com/office/drawing/2014/main" id="{EE5404E4-30D2-428A-B064-83C7C7ECDA9D}"/>
              </a:ext>
            </a:extLst>
          </p:cNvPr>
          <p:cNvSpPr/>
          <p:nvPr/>
        </p:nvSpPr>
        <p:spPr>
          <a:xfrm>
            <a:off x="9287386" y="2651288"/>
            <a:ext cx="2733153" cy="155542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dirty="0"/>
              <a:t>Ollaanko edetty strategian mukaisesti?</a:t>
            </a:r>
          </a:p>
        </p:txBody>
      </p:sp>
      <p:sp>
        <p:nvSpPr>
          <p:cNvPr id="16" name="Ellipsi 15">
            <a:extLst>
              <a:ext uri="{FF2B5EF4-FFF2-40B4-BE49-F238E27FC236}">
                <a16:creationId xmlns:a16="http://schemas.microsoft.com/office/drawing/2014/main" id="{8780D3F8-5A98-4968-A4CC-8CAA92C7BAA4}"/>
              </a:ext>
            </a:extLst>
          </p:cNvPr>
          <p:cNvSpPr/>
          <p:nvPr/>
        </p:nvSpPr>
        <p:spPr>
          <a:xfrm>
            <a:off x="8732735" y="4727935"/>
            <a:ext cx="2487239" cy="1449565"/>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dirty="0"/>
              <a:t>Mitkä asiat veisivät meitä kohti tavoitettamme?</a:t>
            </a:r>
          </a:p>
        </p:txBody>
      </p:sp>
      <p:sp>
        <p:nvSpPr>
          <p:cNvPr id="17" name="Ellipsi 16">
            <a:extLst>
              <a:ext uri="{FF2B5EF4-FFF2-40B4-BE49-F238E27FC236}">
                <a16:creationId xmlns:a16="http://schemas.microsoft.com/office/drawing/2014/main" id="{938B057D-4511-4E83-B43C-B619E1725AA5}"/>
              </a:ext>
            </a:extLst>
          </p:cNvPr>
          <p:cNvSpPr/>
          <p:nvPr/>
        </p:nvSpPr>
        <p:spPr>
          <a:xfrm>
            <a:off x="1609829" y="5261651"/>
            <a:ext cx="2132816" cy="1070311"/>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dirty="0"/>
              <a:t>Kuka päättää? Osallista!</a:t>
            </a:r>
          </a:p>
        </p:txBody>
      </p:sp>
      <p:sp>
        <p:nvSpPr>
          <p:cNvPr id="18" name="Ellipsi 17">
            <a:extLst>
              <a:ext uri="{FF2B5EF4-FFF2-40B4-BE49-F238E27FC236}">
                <a16:creationId xmlns:a16="http://schemas.microsoft.com/office/drawing/2014/main" id="{156A6717-18FB-4094-B8CC-9F810C7718C5}"/>
              </a:ext>
            </a:extLst>
          </p:cNvPr>
          <p:cNvSpPr/>
          <p:nvPr/>
        </p:nvSpPr>
        <p:spPr>
          <a:xfrm>
            <a:off x="485439" y="1756970"/>
            <a:ext cx="2678014" cy="128619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dirty="0"/>
              <a:t>Kuka ja miten arvioi? Sopikaa vastuuhenkilöt ja aikataulu. </a:t>
            </a:r>
          </a:p>
        </p:txBody>
      </p:sp>
      <p:sp>
        <p:nvSpPr>
          <p:cNvPr id="19" name="Ellipsi 18">
            <a:extLst>
              <a:ext uri="{FF2B5EF4-FFF2-40B4-BE49-F238E27FC236}">
                <a16:creationId xmlns:a16="http://schemas.microsoft.com/office/drawing/2014/main" id="{07445FA8-1DC4-4294-8371-639D0AD5F587}"/>
              </a:ext>
            </a:extLst>
          </p:cNvPr>
          <p:cNvSpPr/>
          <p:nvPr/>
        </p:nvSpPr>
        <p:spPr>
          <a:xfrm>
            <a:off x="2116459" y="275600"/>
            <a:ext cx="2033228" cy="123049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dirty="0"/>
              <a:t>Millainen seuran taloustilanne on?</a:t>
            </a:r>
          </a:p>
        </p:txBody>
      </p:sp>
      <p:sp>
        <p:nvSpPr>
          <p:cNvPr id="20" name="Ellipsi 19">
            <a:extLst>
              <a:ext uri="{FF2B5EF4-FFF2-40B4-BE49-F238E27FC236}">
                <a16:creationId xmlns:a16="http://schemas.microsoft.com/office/drawing/2014/main" id="{F2F6598D-83AE-4E76-ADFB-4F4FEE1507D9}"/>
              </a:ext>
            </a:extLst>
          </p:cNvPr>
          <p:cNvSpPr/>
          <p:nvPr/>
        </p:nvSpPr>
        <p:spPr>
          <a:xfrm>
            <a:off x="266003" y="3428999"/>
            <a:ext cx="2879769" cy="153941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i-FI" dirty="0"/>
              <a:t>Kuka toteuttaa? Sopikaa vastuuhenkilöt ja tehkää vuosikello. </a:t>
            </a:r>
          </a:p>
        </p:txBody>
      </p:sp>
    </p:spTree>
    <p:extLst>
      <p:ext uri="{BB962C8B-B14F-4D97-AF65-F5344CB8AC3E}">
        <p14:creationId xmlns:p14="http://schemas.microsoft.com/office/powerpoint/2010/main" val="1187337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51B14B-1455-2941-A3EE-FCCFBF905B0E}"/>
              </a:ext>
            </a:extLst>
          </p:cNvPr>
          <p:cNvPicPr>
            <a:picLocks noChangeAspect="1"/>
          </p:cNvPicPr>
          <p:nvPr/>
        </p:nvPicPr>
        <p:blipFill rotWithShape="1">
          <a:blip r:embed="rId3">
            <a:duotone>
              <a:schemeClr val="bg2">
                <a:shade val="45000"/>
                <a:satMod val="135000"/>
              </a:schemeClr>
              <a:prstClr val="white"/>
            </a:duotone>
          </a:blip>
          <a:srcRect l="94487" r="142"/>
          <a:stretch/>
        </p:blipFill>
        <p:spPr>
          <a:xfrm flipH="1">
            <a:off x="11652169" y="1790"/>
            <a:ext cx="552376" cy="6858000"/>
          </a:xfrm>
          <a:prstGeom prst="rect">
            <a:avLst/>
          </a:prstGeom>
        </p:spPr>
      </p:pic>
      <p:pic>
        <p:nvPicPr>
          <p:cNvPr id="9" name="Picture 8">
            <a:extLst>
              <a:ext uri="{FF2B5EF4-FFF2-40B4-BE49-F238E27FC236}">
                <a16:creationId xmlns:a16="http://schemas.microsoft.com/office/drawing/2014/main" id="{81DA5D4B-C6BF-CE4D-AA9E-ECD46694F84A}"/>
              </a:ext>
            </a:extLst>
          </p:cNvPr>
          <p:cNvPicPr>
            <a:picLocks noChangeAspect="1"/>
          </p:cNvPicPr>
          <p:nvPr/>
        </p:nvPicPr>
        <p:blipFill rotWithShape="1">
          <a:blip r:embed="rId3">
            <a:duotone>
              <a:schemeClr val="bg2">
                <a:shade val="45000"/>
                <a:satMod val="135000"/>
              </a:schemeClr>
              <a:prstClr val="white"/>
            </a:duotone>
          </a:blip>
          <a:srcRect r="90484"/>
          <a:stretch/>
        </p:blipFill>
        <p:spPr>
          <a:xfrm flipH="1">
            <a:off x="0" y="13252"/>
            <a:ext cx="978645" cy="6858000"/>
          </a:xfrm>
          <a:prstGeom prst="rect">
            <a:avLst/>
          </a:prstGeom>
        </p:spPr>
      </p:pic>
      <p:pic>
        <p:nvPicPr>
          <p:cNvPr id="10" name="Picture 9">
            <a:extLst>
              <a:ext uri="{FF2B5EF4-FFF2-40B4-BE49-F238E27FC236}">
                <a16:creationId xmlns:a16="http://schemas.microsoft.com/office/drawing/2014/main" id="{25A8D508-E8E6-FC42-85C8-4244E65285F4}"/>
              </a:ext>
            </a:extLst>
          </p:cNvPr>
          <p:cNvPicPr>
            <a:picLocks noChangeAspect="1"/>
          </p:cNvPicPr>
          <p:nvPr/>
        </p:nvPicPr>
        <p:blipFill>
          <a:blip r:embed="rId3">
            <a:duotone>
              <a:schemeClr val="bg2">
                <a:shade val="45000"/>
                <a:satMod val="135000"/>
              </a:schemeClr>
              <a:prstClr val="white"/>
            </a:duotone>
          </a:blip>
          <a:stretch>
            <a:fillRect/>
          </a:stretch>
        </p:blipFill>
        <p:spPr>
          <a:xfrm>
            <a:off x="953995" y="0"/>
            <a:ext cx="10284010" cy="6858000"/>
          </a:xfrm>
          <a:prstGeom prst="rect">
            <a:avLst/>
          </a:prstGeom>
        </p:spPr>
      </p:pic>
      <p:pic>
        <p:nvPicPr>
          <p:cNvPr id="11" name="Picture 10">
            <a:extLst>
              <a:ext uri="{FF2B5EF4-FFF2-40B4-BE49-F238E27FC236}">
                <a16:creationId xmlns:a16="http://schemas.microsoft.com/office/drawing/2014/main" id="{E82FF7C7-66B5-5943-9A5E-6F1BB5F9679B}"/>
              </a:ext>
            </a:extLst>
          </p:cNvPr>
          <p:cNvPicPr>
            <a:picLocks noChangeAspect="1"/>
          </p:cNvPicPr>
          <p:nvPr/>
        </p:nvPicPr>
        <p:blipFill rotWithShape="1">
          <a:blip r:embed="rId3">
            <a:duotone>
              <a:schemeClr val="bg2">
                <a:shade val="45000"/>
                <a:satMod val="135000"/>
              </a:schemeClr>
              <a:prstClr val="white"/>
            </a:duotone>
          </a:blip>
          <a:srcRect l="94487" r="142"/>
          <a:stretch/>
        </p:blipFill>
        <p:spPr>
          <a:xfrm flipH="1">
            <a:off x="11230827" y="0"/>
            <a:ext cx="552376" cy="6858000"/>
          </a:xfrm>
          <a:prstGeom prst="rect">
            <a:avLst/>
          </a:prstGeom>
        </p:spPr>
      </p:pic>
      <p:sp>
        <p:nvSpPr>
          <p:cNvPr id="13" name="Rectangle 12">
            <a:extLst>
              <a:ext uri="{FF2B5EF4-FFF2-40B4-BE49-F238E27FC236}">
                <a16:creationId xmlns:a16="http://schemas.microsoft.com/office/drawing/2014/main" id="{76726F52-47BB-924F-94AB-371812C627C0}"/>
              </a:ext>
            </a:extLst>
          </p:cNvPr>
          <p:cNvSpPr/>
          <p:nvPr/>
        </p:nvSpPr>
        <p:spPr>
          <a:xfrm>
            <a:off x="0" y="6626"/>
            <a:ext cx="12192000" cy="6858000"/>
          </a:xfrm>
          <a:prstGeom prst="rect">
            <a:avLst/>
          </a:prstGeom>
          <a:gradFill flip="none" rotWithShape="1">
            <a:gsLst>
              <a:gs pos="0">
                <a:schemeClr val="bg1">
                  <a:shade val="30000"/>
                  <a:satMod val="115000"/>
                  <a:alpha val="8000"/>
                </a:schemeClr>
              </a:gs>
              <a:gs pos="50000">
                <a:schemeClr val="bg1">
                  <a:shade val="67500"/>
                  <a:satMod val="115000"/>
                </a:schemeClr>
              </a:gs>
              <a:gs pos="100000">
                <a:schemeClr val="bg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BD9661C9-41CA-5444-AF87-2C794EBF88CC}"/>
              </a:ext>
            </a:extLst>
          </p:cNvPr>
          <p:cNvSpPr>
            <a:spLocks noGrp="1"/>
          </p:cNvSpPr>
          <p:nvPr>
            <p:ph type="title"/>
          </p:nvPr>
        </p:nvSpPr>
        <p:spPr>
          <a:xfrm>
            <a:off x="513636" y="783119"/>
            <a:ext cx="11182201" cy="835956"/>
          </a:xfrm>
        </p:spPr>
        <p:txBody>
          <a:bodyPr>
            <a:noAutofit/>
          </a:bodyPr>
          <a:lstStyle/>
          <a:p>
            <a:pPr algn="ctr"/>
            <a:r>
              <a:rPr lang="fi-FI" sz="3400" b="1" dirty="0">
                <a:solidFill>
                  <a:srgbClr val="C0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KULTTUURI MAHDOLLISTAA TAVOITTEIDEN </a:t>
            </a:r>
            <a:br>
              <a:rPr lang="fi-FI" sz="3400" b="1" dirty="0">
                <a:solidFill>
                  <a:srgbClr val="C0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fi-FI" sz="3400" b="1" dirty="0">
                <a:solidFill>
                  <a:srgbClr val="C0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SAAVUTTAMISEN</a:t>
            </a:r>
            <a:endParaRPr lang="fi-FI" sz="3400" dirty="0">
              <a:solidFill>
                <a:schemeClr val="bg2">
                  <a:lumMod val="50000"/>
                </a:schemeClr>
              </a:solidFill>
              <a:latin typeface="Helvetica Neue Light" panose="02000403000000020004" pitchFamily="2" charset="0"/>
              <a:ea typeface="Helvetica Neue Light" panose="02000403000000020004" pitchFamily="2" charset="0"/>
            </a:endParaRPr>
          </a:p>
        </p:txBody>
      </p:sp>
      <p:sp>
        <p:nvSpPr>
          <p:cNvPr id="12" name="Rectangle 11">
            <a:extLst>
              <a:ext uri="{FF2B5EF4-FFF2-40B4-BE49-F238E27FC236}">
                <a16:creationId xmlns:a16="http://schemas.microsoft.com/office/drawing/2014/main" id="{14F22AC2-A658-464D-B760-CC89BA6F2769}"/>
              </a:ext>
            </a:extLst>
          </p:cNvPr>
          <p:cNvSpPr/>
          <p:nvPr/>
        </p:nvSpPr>
        <p:spPr>
          <a:xfrm>
            <a:off x="408797" y="377022"/>
            <a:ext cx="11584112" cy="6103956"/>
          </a:xfrm>
          <a:prstGeom prst="rect">
            <a:avLst/>
          </a:prstGeom>
          <a:noFill/>
          <a:ln w="762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C00000"/>
              </a:solidFill>
            </a:endParaRPr>
          </a:p>
        </p:txBody>
      </p:sp>
      <p:sp>
        <p:nvSpPr>
          <p:cNvPr id="15" name="Content Placeholder 2">
            <a:extLst>
              <a:ext uri="{FF2B5EF4-FFF2-40B4-BE49-F238E27FC236}">
                <a16:creationId xmlns:a16="http://schemas.microsoft.com/office/drawing/2014/main" id="{3EEFC578-AE69-BF43-BA51-E5F9EA3DA2B8}"/>
              </a:ext>
            </a:extLst>
          </p:cNvPr>
          <p:cNvSpPr txBox="1">
            <a:spLocks/>
          </p:cNvSpPr>
          <p:nvPr/>
        </p:nvSpPr>
        <p:spPr>
          <a:xfrm>
            <a:off x="684765" y="1461155"/>
            <a:ext cx="10728302" cy="478022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552600" indent="-480600">
              <a:lnSpc>
                <a:spcPct val="100000"/>
              </a:lnSpc>
              <a:spcBef>
                <a:spcPts val="0"/>
              </a:spcBef>
              <a:buClr>
                <a:srgbClr val="C00000"/>
              </a:buClr>
              <a:buFont typeface="Andale Mono" panose="020B0509000000000004" pitchFamily="49" charset="0"/>
              <a:buChar char="►"/>
            </a:pPr>
            <a:endParaRPr lang="fi-FI" sz="2000" b="1" dirty="0">
              <a:solidFill>
                <a:schemeClr val="bg2">
                  <a:lumMod val="50000"/>
                </a:schemeClr>
              </a:solidFill>
              <a:latin typeface="Helvetica Neue Light" panose="02000403000000020004" pitchFamily="2" charset="0"/>
              <a:ea typeface="Helvetica Neue Light" panose="02000403000000020004" pitchFamily="2" charset="0"/>
            </a:endParaRPr>
          </a:p>
          <a:p>
            <a:pPr marL="552600" indent="-480600">
              <a:lnSpc>
                <a:spcPct val="100000"/>
              </a:lnSpc>
              <a:spcBef>
                <a:spcPts val="0"/>
              </a:spcBef>
              <a:buClr>
                <a:srgbClr val="C00000"/>
              </a:buClr>
              <a:buFont typeface="Andale Mono" panose="020B0509000000000004" pitchFamily="49" charset="0"/>
              <a:buChar char="►"/>
            </a:pPr>
            <a:r>
              <a:rPr lang="fi-FI" sz="2000" b="1" dirty="0">
                <a:solidFill>
                  <a:schemeClr val="bg2">
                    <a:lumMod val="50000"/>
                  </a:schemeClr>
                </a:solidFill>
                <a:latin typeface="Helvetica Neue Light" panose="02000403000000020004" pitchFamily="2" charset="0"/>
                <a:ea typeface="Helvetica Neue Light" panose="02000403000000020004" pitchFamily="2" charset="0"/>
              </a:rPr>
              <a:t>Kulttuuri  muodostuu meidän kaikkien käyttäytymisen pohjalta, YHDESSÄ</a:t>
            </a:r>
          </a:p>
          <a:p>
            <a:pPr marL="552600" indent="-480600">
              <a:lnSpc>
                <a:spcPct val="100000"/>
              </a:lnSpc>
              <a:spcBef>
                <a:spcPts val="0"/>
              </a:spcBef>
              <a:buClr>
                <a:srgbClr val="C00000"/>
              </a:buClr>
              <a:buFont typeface="Andale Mono" panose="020B0509000000000004" pitchFamily="49" charset="0"/>
              <a:buChar char="►"/>
            </a:pPr>
            <a:r>
              <a:rPr lang="fi-FI" sz="2000" b="1" dirty="0">
                <a:solidFill>
                  <a:schemeClr val="bg2">
                    <a:lumMod val="50000"/>
                  </a:schemeClr>
                </a:solidFill>
                <a:latin typeface="Helvetica Neue Light" panose="02000403000000020004" pitchFamily="2" charset="0"/>
                <a:ea typeface="Helvetica Neue Light" panose="02000403000000020004" pitchFamily="2" charset="0"/>
              </a:rPr>
              <a:t>Kulttuuri elää ajassa ja kehittyy koko ajan</a:t>
            </a:r>
          </a:p>
          <a:p>
            <a:pPr marL="552600" indent="-480600">
              <a:lnSpc>
                <a:spcPct val="100000"/>
              </a:lnSpc>
              <a:spcBef>
                <a:spcPts val="0"/>
              </a:spcBef>
              <a:buClr>
                <a:srgbClr val="C00000"/>
              </a:buClr>
              <a:buFont typeface="Andale Mono" panose="020B0509000000000004" pitchFamily="49" charset="0"/>
              <a:buChar char="►"/>
            </a:pPr>
            <a:r>
              <a:rPr lang="fi-FI" sz="2000" b="1" dirty="0">
                <a:solidFill>
                  <a:schemeClr val="bg2">
                    <a:lumMod val="50000"/>
                  </a:schemeClr>
                </a:solidFill>
                <a:latin typeface="Helvetica Neue Light" panose="02000403000000020004" pitchFamily="2" charset="0"/>
                <a:ea typeface="Helvetica Neue Light" panose="02000403000000020004" pitchFamily="2" charset="0"/>
              </a:rPr>
              <a:t>Suomen Taitoluisteluliitto toivoo lajikulttuurimme ilmentävän seuraavia asioita:</a:t>
            </a:r>
          </a:p>
          <a:p>
            <a:pPr marL="72000">
              <a:lnSpc>
                <a:spcPct val="150000"/>
              </a:lnSpc>
              <a:spcBef>
                <a:spcPts val="0"/>
              </a:spcBef>
              <a:buClr>
                <a:srgbClr val="C00000"/>
              </a:buClr>
            </a:pPr>
            <a:endParaRPr lang="fi-FI" sz="2000" b="1" dirty="0">
              <a:solidFill>
                <a:schemeClr val="bg2">
                  <a:lumMod val="50000"/>
                </a:schemeClr>
              </a:solidFill>
              <a:latin typeface="Helvetica Neue Light" panose="02000403000000020004" pitchFamily="2" charset="0"/>
              <a:ea typeface="Helvetica Neue Light" panose="02000403000000020004" pitchFamily="2" charset="0"/>
            </a:endParaRPr>
          </a:p>
          <a:p>
            <a:pPr marL="552600" indent="-480600">
              <a:lnSpc>
                <a:spcPct val="150000"/>
              </a:lnSpc>
              <a:spcBef>
                <a:spcPts val="0"/>
              </a:spcBef>
              <a:buClr>
                <a:srgbClr val="C00000"/>
              </a:buClr>
              <a:buFont typeface="Andale Mono" panose="020B0509000000000004" pitchFamily="49" charset="0"/>
              <a:buChar char="►"/>
            </a:pPr>
            <a:endParaRPr lang="fi-FI" sz="2000" b="1" dirty="0">
              <a:solidFill>
                <a:schemeClr val="bg2">
                  <a:lumMod val="50000"/>
                </a:schemeClr>
              </a:solidFill>
              <a:latin typeface="Helvetica Neue Light" panose="02000403000000020004" pitchFamily="2" charset="0"/>
              <a:ea typeface="Helvetica Neue Light" panose="02000403000000020004" pitchFamily="2" charset="0"/>
            </a:endParaRPr>
          </a:p>
        </p:txBody>
      </p:sp>
      <p:sp>
        <p:nvSpPr>
          <p:cNvPr id="19" name="Smiley Face 18">
            <a:extLst>
              <a:ext uri="{FF2B5EF4-FFF2-40B4-BE49-F238E27FC236}">
                <a16:creationId xmlns:a16="http://schemas.microsoft.com/office/drawing/2014/main" id="{1B8D2193-C064-1741-ADF7-9723DE4AED1C}"/>
              </a:ext>
            </a:extLst>
          </p:cNvPr>
          <p:cNvSpPr/>
          <p:nvPr/>
        </p:nvSpPr>
        <p:spPr>
          <a:xfrm>
            <a:off x="5446117" y="3828393"/>
            <a:ext cx="912811" cy="918268"/>
          </a:xfrm>
          <a:prstGeom prst="smileyFace">
            <a:avLst>
              <a:gd name="adj" fmla="val 4653"/>
            </a:avLst>
          </a:prstGeom>
          <a:solidFill>
            <a:srgbClr val="FFC000"/>
          </a:solidFill>
          <a:effectLst>
            <a:glow rad="139700">
              <a:schemeClr val="accent4">
                <a:satMod val="175000"/>
                <a:alpha val="8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0" name="Right Arrow Callout 19">
            <a:extLst>
              <a:ext uri="{FF2B5EF4-FFF2-40B4-BE49-F238E27FC236}">
                <a16:creationId xmlns:a16="http://schemas.microsoft.com/office/drawing/2014/main" id="{50C38DD1-FB76-8345-9B3E-B7F40F8E0A5A}"/>
              </a:ext>
            </a:extLst>
          </p:cNvPr>
          <p:cNvSpPr/>
          <p:nvPr/>
        </p:nvSpPr>
        <p:spPr>
          <a:xfrm>
            <a:off x="2732229" y="3922304"/>
            <a:ext cx="2696715" cy="729465"/>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ILO</a:t>
            </a:r>
          </a:p>
        </p:txBody>
      </p:sp>
      <p:sp>
        <p:nvSpPr>
          <p:cNvPr id="23" name="Down Arrow Callout 22">
            <a:extLst>
              <a:ext uri="{FF2B5EF4-FFF2-40B4-BE49-F238E27FC236}">
                <a16:creationId xmlns:a16="http://schemas.microsoft.com/office/drawing/2014/main" id="{7F4213C9-19B1-3B48-B8BF-36558F914A48}"/>
              </a:ext>
            </a:extLst>
          </p:cNvPr>
          <p:cNvSpPr/>
          <p:nvPr/>
        </p:nvSpPr>
        <p:spPr>
          <a:xfrm>
            <a:off x="4885548" y="2819550"/>
            <a:ext cx="2017034" cy="91826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t>KANNUSTUS</a:t>
            </a:r>
          </a:p>
        </p:txBody>
      </p:sp>
      <p:sp>
        <p:nvSpPr>
          <p:cNvPr id="24" name="Left Arrow Callout 23">
            <a:extLst>
              <a:ext uri="{FF2B5EF4-FFF2-40B4-BE49-F238E27FC236}">
                <a16:creationId xmlns:a16="http://schemas.microsoft.com/office/drawing/2014/main" id="{77AD7A14-D902-AF42-BB19-421430D09001}"/>
              </a:ext>
            </a:extLst>
          </p:cNvPr>
          <p:cNvSpPr/>
          <p:nvPr/>
        </p:nvSpPr>
        <p:spPr>
          <a:xfrm>
            <a:off x="6376102" y="3944830"/>
            <a:ext cx="2414026" cy="678094"/>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TURVALLISUUS</a:t>
            </a:r>
          </a:p>
        </p:txBody>
      </p:sp>
      <p:sp>
        <p:nvSpPr>
          <p:cNvPr id="25" name="Up Arrow Callout 24">
            <a:extLst>
              <a:ext uri="{FF2B5EF4-FFF2-40B4-BE49-F238E27FC236}">
                <a16:creationId xmlns:a16="http://schemas.microsoft.com/office/drawing/2014/main" id="{1447EF5A-8AAC-D149-A7C1-D8545A738D67}"/>
              </a:ext>
            </a:extLst>
          </p:cNvPr>
          <p:cNvSpPr/>
          <p:nvPr/>
        </p:nvSpPr>
        <p:spPr>
          <a:xfrm>
            <a:off x="4885548" y="4797886"/>
            <a:ext cx="2017035" cy="976044"/>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t>TAVOITTEELLISUUS</a:t>
            </a:r>
          </a:p>
        </p:txBody>
      </p:sp>
    </p:spTree>
    <p:extLst>
      <p:ext uri="{BB962C8B-B14F-4D97-AF65-F5344CB8AC3E}">
        <p14:creationId xmlns:p14="http://schemas.microsoft.com/office/powerpoint/2010/main" val="1503891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D82C4-40E5-7943-BC08-6EB05E2B6128}"/>
              </a:ext>
            </a:extLst>
          </p:cNvPr>
          <p:cNvSpPr>
            <a:spLocks noGrp="1"/>
          </p:cNvSpPr>
          <p:nvPr>
            <p:ph type="title"/>
          </p:nvPr>
        </p:nvSpPr>
        <p:spPr>
          <a:xfrm>
            <a:off x="729020" y="62072"/>
            <a:ext cx="4512283" cy="1554477"/>
          </a:xfrm>
        </p:spPr>
        <p:txBody>
          <a:bodyPr>
            <a:normAutofit/>
          </a:bodyPr>
          <a:lstStyle/>
          <a:p>
            <a:r>
              <a:rPr lang="fi-FI" b="1" dirty="0">
                <a:solidFill>
                  <a:srgbClr val="C0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Toimintasuunnitelman sisältö</a:t>
            </a:r>
          </a:p>
        </p:txBody>
      </p:sp>
      <p:sp>
        <p:nvSpPr>
          <p:cNvPr id="4" name="Text Placeholder 3">
            <a:extLst>
              <a:ext uri="{FF2B5EF4-FFF2-40B4-BE49-F238E27FC236}">
                <a16:creationId xmlns:a16="http://schemas.microsoft.com/office/drawing/2014/main" id="{81F6A3D8-19FB-0942-8728-DB9033AB7D24}"/>
              </a:ext>
            </a:extLst>
          </p:cNvPr>
          <p:cNvSpPr>
            <a:spLocks noGrp="1"/>
          </p:cNvSpPr>
          <p:nvPr>
            <p:ph type="body" sz="half" idx="2"/>
          </p:nvPr>
        </p:nvSpPr>
        <p:spPr>
          <a:xfrm>
            <a:off x="369853" y="1951352"/>
            <a:ext cx="4512283" cy="4478024"/>
          </a:xfrm>
        </p:spPr>
        <p:txBody>
          <a:bodyPr vert="horz" lIns="91440" tIns="45720" rIns="91440" bIns="45720" rtlCol="0">
            <a:normAutofit fontScale="92500" lnSpcReduction="20000"/>
          </a:bodyPr>
          <a:lstStyle/>
          <a:p>
            <a:pPr marL="72000">
              <a:lnSpc>
                <a:spcPct val="150000"/>
              </a:lnSpc>
              <a:spcBef>
                <a:spcPts val="0"/>
              </a:spcBef>
              <a:buClr>
                <a:srgbClr val="C00000"/>
              </a:buClr>
            </a:pPr>
            <a:r>
              <a:rPr lang="fi-FI" dirty="0">
                <a:solidFill>
                  <a:schemeClr val="bg2">
                    <a:lumMod val="50000"/>
                  </a:schemeClr>
                </a:solidFill>
                <a:latin typeface="Helvetica Neue Light" panose="02000403000000020004" pitchFamily="2" charset="0"/>
                <a:ea typeface="Helvetica Neue Light" panose="02000403000000020004" pitchFamily="2" charset="0"/>
              </a:rPr>
              <a:t>Toimintasuunnitelma voi sisältää ainakin</a:t>
            </a:r>
          </a:p>
          <a:p>
            <a:pPr marL="552600" indent="-480600">
              <a:lnSpc>
                <a:spcPct val="150000"/>
              </a:lnSpc>
              <a:spcBef>
                <a:spcPts val="0"/>
              </a:spcBef>
              <a:buClr>
                <a:srgbClr val="C00000"/>
              </a:buClr>
              <a:buFont typeface="Andale Mono" panose="020B0509000000000004" pitchFamily="49" charset="0"/>
              <a:buChar char="►"/>
            </a:pPr>
            <a:r>
              <a:rPr lang="fi-FI" dirty="0">
                <a:solidFill>
                  <a:schemeClr val="bg2">
                    <a:lumMod val="50000"/>
                  </a:schemeClr>
                </a:solidFill>
                <a:latin typeface="Helvetica Neue Light" panose="02000403000000020004" pitchFamily="2" charset="0"/>
                <a:ea typeface="Helvetica Neue Light" panose="02000403000000020004" pitchFamily="2" charset="0"/>
              </a:rPr>
              <a:t>Johdannon yhdistyksestä ja toiminnan tarkoituksesta (visio, missio)</a:t>
            </a:r>
          </a:p>
          <a:p>
            <a:pPr marL="552600" indent="-480600">
              <a:lnSpc>
                <a:spcPct val="150000"/>
              </a:lnSpc>
              <a:spcBef>
                <a:spcPts val="0"/>
              </a:spcBef>
              <a:buClr>
                <a:srgbClr val="C00000"/>
              </a:buClr>
              <a:buFont typeface="Andale Mono" panose="020B0509000000000004" pitchFamily="49" charset="0"/>
              <a:buChar char="►"/>
            </a:pPr>
            <a:r>
              <a:rPr lang="fi-FI" dirty="0">
                <a:solidFill>
                  <a:schemeClr val="bg2">
                    <a:lumMod val="50000"/>
                  </a:schemeClr>
                </a:solidFill>
                <a:latin typeface="Helvetica Neue Light" panose="02000403000000020004" pitchFamily="2" charset="0"/>
                <a:ea typeface="Helvetica Neue Light" panose="02000403000000020004" pitchFamily="2" charset="0"/>
              </a:rPr>
              <a:t>Tiivistyksen yhdistyksen strategiasta</a:t>
            </a:r>
          </a:p>
          <a:p>
            <a:pPr marL="552600" indent="-480600">
              <a:lnSpc>
                <a:spcPct val="150000"/>
              </a:lnSpc>
              <a:spcBef>
                <a:spcPts val="0"/>
              </a:spcBef>
              <a:buClr>
                <a:srgbClr val="C00000"/>
              </a:buClr>
              <a:buFont typeface="Andale Mono" panose="020B0509000000000004" pitchFamily="49" charset="0"/>
              <a:buChar char="►"/>
            </a:pPr>
            <a:r>
              <a:rPr lang="fi-FI" dirty="0">
                <a:solidFill>
                  <a:schemeClr val="bg2">
                    <a:lumMod val="50000"/>
                  </a:schemeClr>
                </a:solidFill>
                <a:latin typeface="Helvetica Neue Light" panose="02000403000000020004" pitchFamily="2" charset="0"/>
                <a:ea typeface="Helvetica Neue Light" panose="02000403000000020004" pitchFamily="2" charset="0"/>
              </a:rPr>
              <a:t>Toiminnan ja kehittämisen painopistealueet</a:t>
            </a:r>
          </a:p>
          <a:p>
            <a:pPr marL="552600" indent="-480600">
              <a:lnSpc>
                <a:spcPct val="150000"/>
              </a:lnSpc>
              <a:spcBef>
                <a:spcPts val="0"/>
              </a:spcBef>
              <a:buClr>
                <a:srgbClr val="C00000"/>
              </a:buClr>
              <a:buFont typeface="Andale Mono" panose="020B0509000000000004" pitchFamily="49" charset="0"/>
              <a:buChar char="►"/>
            </a:pPr>
            <a:r>
              <a:rPr lang="fi-FI" dirty="0">
                <a:solidFill>
                  <a:schemeClr val="bg2">
                    <a:lumMod val="50000"/>
                  </a:schemeClr>
                </a:solidFill>
                <a:latin typeface="Helvetica Neue Light" panose="02000403000000020004" pitchFamily="2" charset="0"/>
                <a:ea typeface="Helvetica Neue Light" panose="02000403000000020004" pitchFamily="2" charset="0"/>
              </a:rPr>
              <a:t>Toimintavuoden tavoitteet ja keskeiset keinot niiden saavuttamiseksi</a:t>
            </a:r>
          </a:p>
          <a:p>
            <a:pPr marL="552600" indent="-480600">
              <a:lnSpc>
                <a:spcPct val="150000"/>
              </a:lnSpc>
              <a:spcBef>
                <a:spcPts val="0"/>
              </a:spcBef>
              <a:buClr>
                <a:srgbClr val="C00000"/>
              </a:buClr>
              <a:buFont typeface="Andale Mono" panose="020B0509000000000004" pitchFamily="49" charset="0"/>
              <a:buChar char="►"/>
            </a:pPr>
            <a:r>
              <a:rPr lang="fi-FI" dirty="0">
                <a:solidFill>
                  <a:schemeClr val="bg2">
                    <a:lumMod val="50000"/>
                  </a:schemeClr>
                </a:solidFill>
                <a:latin typeface="Helvetica Neue Light" panose="02000403000000020004" pitchFamily="2" charset="0"/>
                <a:ea typeface="Helvetica Neue Light" panose="02000403000000020004" pitchFamily="2" charset="0"/>
              </a:rPr>
              <a:t>Tapahtumat ja tilaisuudet</a:t>
            </a:r>
          </a:p>
          <a:p>
            <a:pPr marL="552600" indent="-480600">
              <a:lnSpc>
                <a:spcPct val="150000"/>
              </a:lnSpc>
              <a:spcBef>
                <a:spcPts val="0"/>
              </a:spcBef>
              <a:buClr>
                <a:srgbClr val="C00000"/>
              </a:buClr>
              <a:buFont typeface="Andale Mono" panose="020B0509000000000004" pitchFamily="49" charset="0"/>
              <a:buChar char="►"/>
            </a:pPr>
            <a:r>
              <a:rPr lang="fi-FI" dirty="0">
                <a:solidFill>
                  <a:schemeClr val="bg2">
                    <a:lumMod val="50000"/>
                  </a:schemeClr>
                </a:solidFill>
                <a:latin typeface="Helvetica Neue Light" panose="02000403000000020004" pitchFamily="2" charset="0"/>
                <a:ea typeface="Helvetica Neue Light" panose="02000403000000020004" pitchFamily="2" charset="0"/>
              </a:rPr>
              <a:t>Keskeisimmät kumppanuudet ja yhteistyökuviot</a:t>
            </a:r>
          </a:p>
          <a:p>
            <a:pPr marL="552600" indent="-480600">
              <a:lnSpc>
                <a:spcPct val="150000"/>
              </a:lnSpc>
              <a:spcBef>
                <a:spcPts val="0"/>
              </a:spcBef>
              <a:buClr>
                <a:srgbClr val="C00000"/>
              </a:buClr>
              <a:buFont typeface="Andale Mono" panose="020B0509000000000004" pitchFamily="49" charset="0"/>
              <a:buChar char="►"/>
            </a:pPr>
            <a:r>
              <a:rPr lang="fi-FI" dirty="0">
                <a:solidFill>
                  <a:schemeClr val="bg2">
                    <a:lumMod val="50000"/>
                  </a:schemeClr>
                </a:solidFill>
                <a:latin typeface="Helvetica Neue Light" panose="02000403000000020004" pitchFamily="2" charset="0"/>
                <a:ea typeface="Helvetica Neue Light" panose="02000403000000020004" pitchFamily="2" charset="0"/>
              </a:rPr>
              <a:t>Vaikuttamien, edunvalvonnan ja viestinnän periaatteet ja toteutuksen</a:t>
            </a:r>
          </a:p>
          <a:p>
            <a:pPr marL="552600" indent="-480600">
              <a:lnSpc>
                <a:spcPct val="150000"/>
              </a:lnSpc>
              <a:spcBef>
                <a:spcPts val="0"/>
              </a:spcBef>
              <a:buClr>
                <a:srgbClr val="C00000"/>
              </a:buClr>
              <a:buFont typeface="Andale Mono" panose="020B0509000000000004" pitchFamily="49" charset="0"/>
              <a:buChar char="►"/>
            </a:pPr>
            <a:r>
              <a:rPr lang="fi-FI" dirty="0">
                <a:solidFill>
                  <a:schemeClr val="bg2">
                    <a:lumMod val="50000"/>
                  </a:schemeClr>
                </a:solidFill>
                <a:latin typeface="Helvetica Neue Light" panose="02000403000000020004" pitchFamily="2" charset="0"/>
                <a:ea typeface="Helvetica Neue Light" panose="02000403000000020004" pitchFamily="2" charset="0"/>
              </a:rPr>
              <a:t>Hallinnon, talouden ja jäsenasioiden keskeisten piirteiden kuvauksen</a:t>
            </a:r>
          </a:p>
          <a:p>
            <a:pPr marL="552600" indent="-480600">
              <a:lnSpc>
                <a:spcPct val="150000"/>
              </a:lnSpc>
              <a:spcBef>
                <a:spcPts val="0"/>
              </a:spcBef>
              <a:buClr>
                <a:srgbClr val="C00000"/>
              </a:buClr>
              <a:buFont typeface="Andale Mono" panose="020B0509000000000004" pitchFamily="49" charset="0"/>
              <a:buChar char="►"/>
            </a:pPr>
            <a:endParaRPr lang="fi-FI" dirty="0">
              <a:solidFill>
                <a:schemeClr val="bg2">
                  <a:lumMod val="50000"/>
                </a:schemeClr>
              </a:solidFill>
              <a:latin typeface="Helvetica Neue Light" panose="02000403000000020004" pitchFamily="2" charset="0"/>
              <a:ea typeface="Helvetica Neue Light" panose="02000403000000020004" pitchFamily="2" charset="0"/>
            </a:endParaRPr>
          </a:p>
        </p:txBody>
      </p:sp>
      <p:cxnSp>
        <p:nvCxnSpPr>
          <p:cNvPr id="8" name="Straight Connector 7">
            <a:extLst>
              <a:ext uri="{FF2B5EF4-FFF2-40B4-BE49-F238E27FC236}">
                <a16:creationId xmlns:a16="http://schemas.microsoft.com/office/drawing/2014/main" id="{29796B1E-8497-F540-8E02-37CB825240E8}"/>
              </a:ext>
            </a:extLst>
          </p:cNvPr>
          <p:cNvCxnSpPr/>
          <p:nvPr/>
        </p:nvCxnSpPr>
        <p:spPr>
          <a:xfrm>
            <a:off x="762298" y="1841372"/>
            <a:ext cx="356009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03D9E86-3F30-B94B-8FAD-92CE9F4AFC9D}"/>
              </a:ext>
            </a:extLst>
          </p:cNvPr>
          <p:cNvSpPr/>
          <p:nvPr/>
        </p:nvSpPr>
        <p:spPr>
          <a:xfrm>
            <a:off x="303944" y="325419"/>
            <a:ext cx="11584112" cy="6103956"/>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lumMod val="85000"/>
                </a:schemeClr>
              </a:solidFill>
            </a:endParaRPr>
          </a:p>
        </p:txBody>
      </p:sp>
      <p:pic>
        <p:nvPicPr>
          <p:cNvPr id="10" name="Picture Placeholder 9">
            <a:extLst>
              <a:ext uri="{FF2B5EF4-FFF2-40B4-BE49-F238E27FC236}">
                <a16:creationId xmlns:a16="http://schemas.microsoft.com/office/drawing/2014/main" id="{D414F708-4A15-7B40-A9CF-A48ACCA7B7E2}"/>
              </a:ext>
            </a:extLst>
          </p:cNvPr>
          <p:cNvPicPr>
            <a:picLocks noGrp="1" noChangeAspect="1"/>
          </p:cNvPicPr>
          <p:nvPr>
            <p:ph type="pic" idx="1"/>
          </p:nvPr>
        </p:nvPicPr>
        <p:blipFill>
          <a:blip r:embed="rId3"/>
          <a:stretch>
            <a:fillRect/>
          </a:stretch>
        </p:blipFill>
        <p:spPr>
          <a:xfrm>
            <a:off x="4882136" y="1807325"/>
            <a:ext cx="6858571" cy="4032585"/>
          </a:xfrm>
        </p:spPr>
      </p:pic>
    </p:spTree>
    <p:extLst>
      <p:ext uri="{BB962C8B-B14F-4D97-AF65-F5344CB8AC3E}">
        <p14:creationId xmlns:p14="http://schemas.microsoft.com/office/powerpoint/2010/main" val="2485859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51B14B-1455-2941-A3EE-FCCFBF905B0E}"/>
              </a:ext>
            </a:extLst>
          </p:cNvPr>
          <p:cNvPicPr>
            <a:picLocks noChangeAspect="1"/>
          </p:cNvPicPr>
          <p:nvPr/>
        </p:nvPicPr>
        <p:blipFill rotWithShape="1">
          <a:blip r:embed="rId3">
            <a:duotone>
              <a:schemeClr val="bg2">
                <a:shade val="45000"/>
                <a:satMod val="135000"/>
              </a:schemeClr>
              <a:prstClr val="white"/>
            </a:duotone>
          </a:blip>
          <a:srcRect l="94487" r="142"/>
          <a:stretch/>
        </p:blipFill>
        <p:spPr>
          <a:xfrm flipH="1">
            <a:off x="11652169" y="1790"/>
            <a:ext cx="552376" cy="6858000"/>
          </a:xfrm>
          <a:prstGeom prst="rect">
            <a:avLst/>
          </a:prstGeom>
        </p:spPr>
      </p:pic>
      <p:pic>
        <p:nvPicPr>
          <p:cNvPr id="9" name="Picture 8">
            <a:extLst>
              <a:ext uri="{FF2B5EF4-FFF2-40B4-BE49-F238E27FC236}">
                <a16:creationId xmlns:a16="http://schemas.microsoft.com/office/drawing/2014/main" id="{81DA5D4B-C6BF-CE4D-AA9E-ECD46694F84A}"/>
              </a:ext>
            </a:extLst>
          </p:cNvPr>
          <p:cNvPicPr>
            <a:picLocks noChangeAspect="1"/>
          </p:cNvPicPr>
          <p:nvPr/>
        </p:nvPicPr>
        <p:blipFill rotWithShape="1">
          <a:blip r:embed="rId3">
            <a:duotone>
              <a:schemeClr val="bg2">
                <a:shade val="45000"/>
                <a:satMod val="135000"/>
              </a:schemeClr>
              <a:prstClr val="white"/>
            </a:duotone>
          </a:blip>
          <a:srcRect r="90484"/>
          <a:stretch/>
        </p:blipFill>
        <p:spPr>
          <a:xfrm flipH="1">
            <a:off x="0" y="0"/>
            <a:ext cx="978645" cy="6858000"/>
          </a:xfrm>
          <a:prstGeom prst="rect">
            <a:avLst/>
          </a:prstGeom>
        </p:spPr>
      </p:pic>
      <p:pic>
        <p:nvPicPr>
          <p:cNvPr id="10" name="Picture 9">
            <a:extLst>
              <a:ext uri="{FF2B5EF4-FFF2-40B4-BE49-F238E27FC236}">
                <a16:creationId xmlns:a16="http://schemas.microsoft.com/office/drawing/2014/main" id="{25A8D508-E8E6-FC42-85C8-4244E65285F4}"/>
              </a:ext>
            </a:extLst>
          </p:cNvPr>
          <p:cNvPicPr>
            <a:picLocks noChangeAspect="1"/>
          </p:cNvPicPr>
          <p:nvPr/>
        </p:nvPicPr>
        <p:blipFill>
          <a:blip r:embed="rId3">
            <a:duotone>
              <a:schemeClr val="bg2">
                <a:shade val="45000"/>
                <a:satMod val="135000"/>
              </a:schemeClr>
              <a:prstClr val="white"/>
            </a:duotone>
          </a:blip>
          <a:stretch>
            <a:fillRect/>
          </a:stretch>
        </p:blipFill>
        <p:spPr>
          <a:xfrm>
            <a:off x="953995" y="0"/>
            <a:ext cx="10284010" cy="6858000"/>
          </a:xfrm>
          <a:prstGeom prst="rect">
            <a:avLst/>
          </a:prstGeom>
        </p:spPr>
      </p:pic>
      <p:pic>
        <p:nvPicPr>
          <p:cNvPr id="11" name="Picture 10">
            <a:extLst>
              <a:ext uri="{FF2B5EF4-FFF2-40B4-BE49-F238E27FC236}">
                <a16:creationId xmlns:a16="http://schemas.microsoft.com/office/drawing/2014/main" id="{E82FF7C7-66B5-5943-9A5E-6F1BB5F9679B}"/>
              </a:ext>
            </a:extLst>
          </p:cNvPr>
          <p:cNvPicPr>
            <a:picLocks noChangeAspect="1"/>
          </p:cNvPicPr>
          <p:nvPr/>
        </p:nvPicPr>
        <p:blipFill rotWithShape="1">
          <a:blip r:embed="rId3">
            <a:duotone>
              <a:schemeClr val="bg2">
                <a:shade val="45000"/>
                <a:satMod val="135000"/>
              </a:schemeClr>
              <a:prstClr val="white"/>
            </a:duotone>
          </a:blip>
          <a:srcRect l="94487" r="142"/>
          <a:stretch/>
        </p:blipFill>
        <p:spPr>
          <a:xfrm flipH="1">
            <a:off x="11230827" y="0"/>
            <a:ext cx="552376" cy="6858000"/>
          </a:xfrm>
          <a:prstGeom prst="rect">
            <a:avLst/>
          </a:prstGeom>
        </p:spPr>
      </p:pic>
      <p:sp>
        <p:nvSpPr>
          <p:cNvPr id="13" name="Rectangle 12">
            <a:extLst>
              <a:ext uri="{FF2B5EF4-FFF2-40B4-BE49-F238E27FC236}">
                <a16:creationId xmlns:a16="http://schemas.microsoft.com/office/drawing/2014/main" id="{76726F52-47BB-924F-94AB-371812C627C0}"/>
              </a:ext>
            </a:extLst>
          </p:cNvPr>
          <p:cNvSpPr/>
          <p:nvPr/>
        </p:nvSpPr>
        <p:spPr>
          <a:xfrm>
            <a:off x="12545" y="0"/>
            <a:ext cx="12192000" cy="6858000"/>
          </a:xfrm>
          <a:prstGeom prst="rect">
            <a:avLst/>
          </a:prstGeom>
          <a:gradFill flip="none" rotWithShape="1">
            <a:gsLst>
              <a:gs pos="0">
                <a:schemeClr val="bg1">
                  <a:shade val="30000"/>
                  <a:satMod val="115000"/>
                  <a:alpha val="8000"/>
                </a:schemeClr>
              </a:gs>
              <a:gs pos="50000">
                <a:schemeClr val="bg1">
                  <a:shade val="67500"/>
                  <a:satMod val="115000"/>
                </a:schemeClr>
              </a:gs>
              <a:gs pos="100000">
                <a:schemeClr val="bg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BD9661C9-41CA-5444-AF87-2C794EBF88CC}"/>
              </a:ext>
            </a:extLst>
          </p:cNvPr>
          <p:cNvSpPr>
            <a:spLocks noGrp="1"/>
          </p:cNvSpPr>
          <p:nvPr>
            <p:ph type="title"/>
          </p:nvPr>
        </p:nvSpPr>
        <p:spPr>
          <a:xfrm>
            <a:off x="838200" y="808063"/>
            <a:ext cx="10515600" cy="1325563"/>
          </a:xfrm>
        </p:spPr>
        <p:txBody>
          <a:bodyPr>
            <a:noAutofit/>
          </a:bodyPr>
          <a:lstStyle/>
          <a:p>
            <a:r>
              <a:rPr lang="fi-FI" b="1" dirty="0">
                <a:solidFill>
                  <a:srgbClr val="C0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Toimintasuunnitelman arviointi ja seuranta</a:t>
            </a:r>
            <a:endParaRPr lang="fi-FI" sz="2800" dirty="0">
              <a:solidFill>
                <a:schemeClr val="bg2">
                  <a:lumMod val="50000"/>
                </a:schemeClr>
              </a:solidFill>
              <a:latin typeface="Helvetica Neue Light" panose="02000403000000020004" pitchFamily="2" charset="0"/>
              <a:ea typeface="Helvetica Neue Light" panose="02000403000000020004" pitchFamily="2" charset="0"/>
            </a:endParaRPr>
          </a:p>
        </p:txBody>
      </p:sp>
      <p:sp>
        <p:nvSpPr>
          <p:cNvPr id="12" name="Rectangle 11">
            <a:extLst>
              <a:ext uri="{FF2B5EF4-FFF2-40B4-BE49-F238E27FC236}">
                <a16:creationId xmlns:a16="http://schemas.microsoft.com/office/drawing/2014/main" id="{14F22AC2-A658-464D-B760-CC89BA6F2769}"/>
              </a:ext>
            </a:extLst>
          </p:cNvPr>
          <p:cNvSpPr/>
          <p:nvPr/>
        </p:nvSpPr>
        <p:spPr>
          <a:xfrm>
            <a:off x="303944" y="325419"/>
            <a:ext cx="11584112" cy="6103956"/>
          </a:xfrm>
          <a:prstGeom prst="rect">
            <a:avLst/>
          </a:prstGeom>
          <a:noFill/>
          <a:ln w="762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C00000"/>
              </a:solidFill>
            </a:endParaRPr>
          </a:p>
        </p:txBody>
      </p:sp>
      <p:sp>
        <p:nvSpPr>
          <p:cNvPr id="15" name="Content Placeholder 2">
            <a:extLst>
              <a:ext uri="{FF2B5EF4-FFF2-40B4-BE49-F238E27FC236}">
                <a16:creationId xmlns:a16="http://schemas.microsoft.com/office/drawing/2014/main" id="{3EEFC578-AE69-BF43-BA51-E5F9EA3DA2B8}"/>
              </a:ext>
            </a:extLst>
          </p:cNvPr>
          <p:cNvSpPr txBox="1">
            <a:spLocks/>
          </p:cNvSpPr>
          <p:nvPr/>
        </p:nvSpPr>
        <p:spPr>
          <a:xfrm>
            <a:off x="726169" y="2185229"/>
            <a:ext cx="10399805" cy="3864708"/>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342900" indent="-342900">
              <a:buClr>
                <a:srgbClr val="C00000"/>
              </a:buClr>
              <a:buFont typeface="Lucida Grande" panose="020B0600040502020204" pitchFamily="34" charset="0"/>
              <a:buChar char="▶"/>
              <a:defRPr/>
            </a:pPr>
            <a:endParaRPr lang="fi-FI" sz="1600" dirty="0">
              <a:solidFill>
                <a:schemeClr val="bg2">
                  <a:lumMod val="50000"/>
                </a:schemeClr>
              </a:solidFill>
              <a:latin typeface="Helvetica Neue Light" panose="02000403000000020004" pitchFamily="2" charset="0"/>
              <a:ea typeface="Helvetica Neue Light" panose="02000403000000020004" pitchFamily="2" charset="0"/>
            </a:endParaRPr>
          </a:p>
          <a:p>
            <a:pPr marL="552600" indent="-480600">
              <a:lnSpc>
                <a:spcPct val="150000"/>
              </a:lnSpc>
              <a:spcBef>
                <a:spcPts val="0"/>
              </a:spcBef>
              <a:buClr>
                <a:srgbClr val="C00000"/>
              </a:buClr>
              <a:buFont typeface="Andale Mono" panose="020B0509000000000004" pitchFamily="49" charset="0"/>
              <a:buChar char="►"/>
            </a:pPr>
            <a:r>
              <a:rPr lang="fi-FI" sz="2000" dirty="0">
                <a:solidFill>
                  <a:schemeClr val="bg2">
                    <a:lumMod val="50000"/>
                  </a:schemeClr>
                </a:solidFill>
                <a:latin typeface="Helvetica Neue Light" panose="02000403000000020004" pitchFamily="2" charset="0"/>
                <a:ea typeface="Helvetica Neue Light" panose="02000403000000020004" pitchFamily="2" charset="0"/>
              </a:rPr>
              <a:t>Tukee yhdistyksen kehittymistä</a:t>
            </a:r>
          </a:p>
          <a:p>
            <a:pPr marL="552600" indent="-480600">
              <a:lnSpc>
                <a:spcPct val="150000"/>
              </a:lnSpc>
              <a:spcBef>
                <a:spcPts val="0"/>
              </a:spcBef>
              <a:buClr>
                <a:srgbClr val="C00000"/>
              </a:buClr>
              <a:buFont typeface="Andale Mono" panose="020B0509000000000004" pitchFamily="49" charset="0"/>
              <a:buChar char="►"/>
            </a:pPr>
            <a:r>
              <a:rPr lang="fi-FI" sz="2000" dirty="0">
                <a:solidFill>
                  <a:schemeClr val="bg2">
                    <a:lumMod val="50000"/>
                  </a:schemeClr>
                </a:solidFill>
                <a:latin typeface="Helvetica Neue Light" panose="02000403000000020004" pitchFamily="2" charset="0"/>
                <a:ea typeface="Helvetica Neue Light" panose="02000403000000020004" pitchFamily="2" charset="0"/>
              </a:rPr>
              <a:t>Auttaa ennakoimaan muutoksia ja reagoimaan niihin</a:t>
            </a:r>
          </a:p>
          <a:p>
            <a:pPr marL="552600" indent="-480600">
              <a:lnSpc>
                <a:spcPct val="150000"/>
              </a:lnSpc>
              <a:spcBef>
                <a:spcPts val="0"/>
              </a:spcBef>
              <a:buClr>
                <a:srgbClr val="C00000"/>
              </a:buClr>
              <a:buFont typeface="Andale Mono" panose="020B0509000000000004" pitchFamily="49" charset="0"/>
              <a:buChar char="►"/>
            </a:pPr>
            <a:r>
              <a:rPr lang="fi-FI" sz="2000" dirty="0">
                <a:solidFill>
                  <a:schemeClr val="bg2">
                    <a:lumMod val="50000"/>
                  </a:schemeClr>
                </a:solidFill>
                <a:latin typeface="Helvetica Neue Light" panose="02000403000000020004" pitchFamily="2" charset="0"/>
                <a:ea typeface="Helvetica Neue Light" panose="02000403000000020004" pitchFamily="2" charset="0"/>
              </a:rPr>
              <a:t>Lisää ymmärrystä ja tietoisuutta omasta toiminnasta</a:t>
            </a:r>
          </a:p>
          <a:p>
            <a:pPr marL="552600" indent="-480600">
              <a:lnSpc>
                <a:spcPct val="150000"/>
              </a:lnSpc>
              <a:spcBef>
                <a:spcPts val="0"/>
              </a:spcBef>
              <a:buClr>
                <a:srgbClr val="C00000"/>
              </a:buClr>
              <a:buFont typeface="Andale Mono" panose="020B0509000000000004" pitchFamily="49" charset="0"/>
              <a:buChar char="►"/>
            </a:pPr>
            <a:r>
              <a:rPr lang="fi-FI" sz="2000" dirty="0">
                <a:solidFill>
                  <a:schemeClr val="bg2">
                    <a:lumMod val="50000"/>
                  </a:schemeClr>
                </a:solidFill>
                <a:latin typeface="Helvetica Neue Light" panose="02000403000000020004" pitchFamily="2" charset="0"/>
                <a:ea typeface="Helvetica Neue Light" panose="02000403000000020004" pitchFamily="2" charset="0"/>
              </a:rPr>
              <a:t>Tekee mahdolliseksi oppimisen</a:t>
            </a:r>
          </a:p>
          <a:p>
            <a:pPr marL="552600" indent="-480600">
              <a:lnSpc>
                <a:spcPct val="150000"/>
              </a:lnSpc>
              <a:spcBef>
                <a:spcPts val="0"/>
              </a:spcBef>
              <a:buClr>
                <a:srgbClr val="C00000"/>
              </a:buClr>
              <a:buFont typeface="Andale Mono" panose="020B0509000000000004" pitchFamily="49" charset="0"/>
              <a:buChar char="►"/>
            </a:pPr>
            <a:r>
              <a:rPr lang="fi-FI" sz="2000" dirty="0">
                <a:solidFill>
                  <a:schemeClr val="bg2">
                    <a:lumMod val="50000"/>
                  </a:schemeClr>
                </a:solidFill>
                <a:latin typeface="Helvetica Neue Light" panose="02000403000000020004" pitchFamily="2" charset="0"/>
                <a:ea typeface="Helvetica Neue Light" panose="02000403000000020004" pitchFamily="2" charset="0"/>
              </a:rPr>
              <a:t>Tuottaa tietoa toiminnan laadusta, onnistumisista ja kehittämisen kohteista</a:t>
            </a:r>
          </a:p>
          <a:p>
            <a:pPr marL="552600" indent="-480600">
              <a:lnSpc>
                <a:spcPct val="150000"/>
              </a:lnSpc>
              <a:spcBef>
                <a:spcPts val="0"/>
              </a:spcBef>
              <a:buClr>
                <a:srgbClr val="C00000"/>
              </a:buClr>
              <a:buFont typeface="Andale Mono" panose="020B0509000000000004" pitchFamily="49" charset="0"/>
              <a:buChar char="►"/>
            </a:pPr>
            <a:r>
              <a:rPr lang="fi-FI" sz="2000" dirty="0">
                <a:solidFill>
                  <a:schemeClr val="bg2">
                    <a:lumMod val="50000"/>
                  </a:schemeClr>
                </a:solidFill>
                <a:latin typeface="Helvetica Neue Light" panose="02000403000000020004" pitchFamily="2" charset="0"/>
                <a:ea typeface="Helvetica Neue Light" panose="02000403000000020004" pitchFamily="2" charset="0"/>
              </a:rPr>
              <a:t>Tee toimintasuunnitelmasta niin selkeä, että sitä on helppo seurata</a:t>
            </a:r>
          </a:p>
          <a:p>
            <a:pPr marL="552600" indent="-480600">
              <a:lnSpc>
                <a:spcPct val="150000"/>
              </a:lnSpc>
              <a:spcBef>
                <a:spcPts val="0"/>
              </a:spcBef>
              <a:buClr>
                <a:srgbClr val="C00000"/>
              </a:buClr>
              <a:buFont typeface="Andale Mono" panose="020B0509000000000004" pitchFamily="49" charset="0"/>
              <a:buChar char="►"/>
            </a:pPr>
            <a:r>
              <a:rPr lang="fi-FI" sz="2000" dirty="0">
                <a:solidFill>
                  <a:schemeClr val="bg2">
                    <a:lumMod val="50000"/>
                  </a:schemeClr>
                </a:solidFill>
                <a:latin typeface="Helvetica Neue Light" panose="02000403000000020004" pitchFamily="2" charset="0"/>
                <a:ea typeface="Helvetica Neue Light" panose="02000403000000020004" pitchFamily="2" charset="0"/>
              </a:rPr>
              <a:t>Hyvin tehty toimintasuunnitelma on hyvä työväline, johon voidaan yhdessä palata esimerkiksi neljännesvuosittain ja tehdä merkintöjä suunnitelmien tilasta</a:t>
            </a:r>
          </a:p>
          <a:p>
            <a:pPr marL="552600" indent="-480600">
              <a:lnSpc>
                <a:spcPct val="150000"/>
              </a:lnSpc>
              <a:spcBef>
                <a:spcPts val="0"/>
              </a:spcBef>
              <a:buClr>
                <a:srgbClr val="C00000"/>
              </a:buClr>
              <a:buFont typeface="Andale Mono" panose="020B0509000000000004" pitchFamily="49" charset="0"/>
              <a:buChar char="►"/>
            </a:pPr>
            <a:endParaRPr lang="fi-FI" sz="2000" dirty="0">
              <a:solidFill>
                <a:schemeClr val="bg2">
                  <a:lumMod val="50000"/>
                </a:schemeClr>
              </a:solidFill>
              <a:latin typeface="Helvetica Neue Light" panose="02000403000000020004" pitchFamily="2" charset="0"/>
              <a:ea typeface="Helvetica Neue Light" panose="02000403000000020004" pitchFamily="2" charset="0"/>
            </a:endParaRPr>
          </a:p>
          <a:p>
            <a:pPr marL="552600" indent="-480600">
              <a:lnSpc>
                <a:spcPct val="150000"/>
              </a:lnSpc>
              <a:spcBef>
                <a:spcPts val="0"/>
              </a:spcBef>
              <a:buClr>
                <a:srgbClr val="C00000"/>
              </a:buClr>
              <a:buFont typeface="Andale Mono" panose="020B0509000000000004" pitchFamily="49" charset="0"/>
              <a:buChar char="►"/>
            </a:pPr>
            <a:endParaRPr lang="fi-FI" sz="2000" dirty="0">
              <a:solidFill>
                <a:schemeClr val="bg2">
                  <a:lumMod val="50000"/>
                </a:schemeClr>
              </a:solidFill>
              <a:latin typeface="Helvetica Neue Light" panose="02000403000000020004" pitchFamily="2" charset="0"/>
              <a:ea typeface="Helvetica Neue Light" panose="02000403000000020004" pitchFamily="2" charset="0"/>
            </a:endParaRPr>
          </a:p>
          <a:p>
            <a:pPr marL="552600" indent="-480600">
              <a:lnSpc>
                <a:spcPct val="150000"/>
              </a:lnSpc>
              <a:spcBef>
                <a:spcPts val="0"/>
              </a:spcBef>
              <a:buClr>
                <a:srgbClr val="C00000"/>
              </a:buClr>
              <a:buFont typeface="Andale Mono" panose="020B0509000000000004" pitchFamily="49" charset="0"/>
              <a:buChar char="►"/>
            </a:pPr>
            <a:endParaRPr lang="fi-FI" sz="2000" b="1" dirty="0">
              <a:solidFill>
                <a:schemeClr val="accent6">
                  <a:lumMod val="75000"/>
                </a:schemeClr>
              </a:solidFill>
              <a:latin typeface="Helvetica Neue Light" panose="02000403000000020004" pitchFamily="2" charset="0"/>
              <a:ea typeface="Helvetica Neue Light" panose="02000403000000020004" pitchFamily="2" charset="0"/>
            </a:endParaRPr>
          </a:p>
          <a:p>
            <a:pPr marL="552600" indent="-480600">
              <a:lnSpc>
                <a:spcPct val="150000"/>
              </a:lnSpc>
              <a:spcBef>
                <a:spcPts val="0"/>
              </a:spcBef>
              <a:buClr>
                <a:srgbClr val="C00000"/>
              </a:buClr>
              <a:buFont typeface="Andale Mono" panose="020B0509000000000004" pitchFamily="49" charset="0"/>
              <a:buChar char="►"/>
            </a:pPr>
            <a:endParaRPr lang="fi-FI" sz="2000" dirty="0">
              <a:solidFill>
                <a:schemeClr val="bg2">
                  <a:lumMod val="50000"/>
                </a:schemeClr>
              </a:solidFill>
              <a:latin typeface="Helvetica Neue Light" panose="02000403000000020004" pitchFamily="2" charset="0"/>
              <a:ea typeface="Helvetica Neue Light" panose="02000403000000020004" pitchFamily="2" charset="0"/>
            </a:endParaRPr>
          </a:p>
          <a:p>
            <a:pPr marL="552600" indent="-480600">
              <a:lnSpc>
                <a:spcPct val="150000"/>
              </a:lnSpc>
              <a:spcBef>
                <a:spcPts val="0"/>
              </a:spcBef>
              <a:buClr>
                <a:srgbClr val="C00000"/>
              </a:buClr>
              <a:buFont typeface="Andale Mono" panose="020B0509000000000004" pitchFamily="49" charset="0"/>
              <a:buChar char="►"/>
            </a:pPr>
            <a:endParaRPr lang="fi-FI" sz="1800" dirty="0">
              <a:solidFill>
                <a:schemeClr val="bg2">
                  <a:lumMod val="50000"/>
                </a:schemeClr>
              </a:solidFill>
              <a:latin typeface="Helvetica Neue Light" panose="02000403000000020004" pitchFamily="2" charset="0"/>
              <a:ea typeface="Helvetica Neue Light" panose="02000403000000020004" pitchFamily="2" charset="0"/>
            </a:endParaRPr>
          </a:p>
        </p:txBody>
      </p:sp>
      <p:sp>
        <p:nvSpPr>
          <p:cNvPr id="3" name="Rectangle 2">
            <a:extLst>
              <a:ext uri="{FF2B5EF4-FFF2-40B4-BE49-F238E27FC236}">
                <a16:creationId xmlns:a16="http://schemas.microsoft.com/office/drawing/2014/main" id="{7F137B19-CFB6-294D-85B1-179AFC850312}"/>
              </a:ext>
            </a:extLst>
          </p:cNvPr>
          <p:cNvSpPr/>
          <p:nvPr/>
        </p:nvSpPr>
        <p:spPr>
          <a:xfrm>
            <a:off x="4888745" y="3717473"/>
            <a:ext cx="1320944" cy="400110"/>
          </a:xfrm>
          <a:prstGeom prst="rect">
            <a:avLst/>
          </a:prstGeom>
          <a:noFill/>
        </p:spPr>
        <p:txBody>
          <a:bodyPr wrap="square" lIns="91440" tIns="45720" rIns="91440" bIns="45720">
            <a:spAutoFit/>
          </a:bodyPr>
          <a:lstStyle/>
          <a:p>
            <a:pPr algn="ctr"/>
            <a:r>
              <a:rPr lang="en-GB" sz="2000" b="1" cap="none" spc="0" dirty="0">
                <a:ln w="12700">
                  <a:solidFill>
                    <a:schemeClr val="accent1"/>
                  </a:solidFill>
                  <a:prstDash val="solid"/>
                </a:ln>
                <a:solidFill>
                  <a:schemeClr val="accent6">
                    <a:lumMod val="75000"/>
                  </a:schemeClr>
                </a:solidFill>
                <a:effectLst>
                  <a:outerShdw dist="38100" dir="2640000" algn="bl" rotWithShape="0">
                    <a:schemeClr val="accent1"/>
                  </a:outerShdw>
                </a:effectLst>
              </a:rPr>
              <a:t>TEHTY</a:t>
            </a:r>
          </a:p>
        </p:txBody>
      </p:sp>
      <p:sp>
        <p:nvSpPr>
          <p:cNvPr id="17" name="Rectangle 16">
            <a:extLst>
              <a:ext uri="{FF2B5EF4-FFF2-40B4-BE49-F238E27FC236}">
                <a16:creationId xmlns:a16="http://schemas.microsoft.com/office/drawing/2014/main" id="{05930D8C-347F-0B45-9A1A-35E713FF0D67}"/>
              </a:ext>
            </a:extLst>
          </p:cNvPr>
          <p:cNvSpPr/>
          <p:nvPr/>
        </p:nvSpPr>
        <p:spPr>
          <a:xfrm>
            <a:off x="8625489" y="4539413"/>
            <a:ext cx="1326069" cy="400110"/>
          </a:xfrm>
          <a:prstGeom prst="rect">
            <a:avLst/>
          </a:prstGeom>
          <a:noFill/>
        </p:spPr>
        <p:txBody>
          <a:bodyPr wrap="square" lIns="91440" tIns="45720" rIns="91440" bIns="45720">
            <a:spAutoFit/>
          </a:bodyPr>
          <a:lstStyle/>
          <a:p>
            <a:pPr algn="ctr"/>
            <a:r>
              <a:rPr lang="en-GB" sz="2000" b="1" cap="none" spc="0" dirty="0">
                <a:ln w="12700">
                  <a:solidFill>
                    <a:schemeClr val="accent1"/>
                  </a:solidFill>
                  <a:prstDash val="solid"/>
                </a:ln>
                <a:solidFill>
                  <a:srgbClr val="FFC000"/>
                </a:solidFill>
                <a:effectLst>
                  <a:outerShdw dist="38100" dir="2640000" algn="bl" rotWithShape="0">
                    <a:schemeClr val="accent1"/>
                  </a:outerShdw>
                </a:effectLst>
              </a:rPr>
              <a:t>KESKEN</a:t>
            </a:r>
          </a:p>
        </p:txBody>
      </p:sp>
      <p:sp>
        <p:nvSpPr>
          <p:cNvPr id="18" name="Rectangle 17">
            <a:extLst>
              <a:ext uri="{FF2B5EF4-FFF2-40B4-BE49-F238E27FC236}">
                <a16:creationId xmlns:a16="http://schemas.microsoft.com/office/drawing/2014/main" id="{069D2629-AE93-0346-9D68-F230B0923417}"/>
              </a:ext>
            </a:extLst>
          </p:cNvPr>
          <p:cNvSpPr/>
          <p:nvPr/>
        </p:nvSpPr>
        <p:spPr>
          <a:xfrm>
            <a:off x="5296936" y="2457255"/>
            <a:ext cx="817270" cy="400110"/>
          </a:xfrm>
          <a:prstGeom prst="rect">
            <a:avLst/>
          </a:prstGeom>
          <a:noFill/>
        </p:spPr>
        <p:txBody>
          <a:bodyPr wrap="square" lIns="91440" tIns="45720" rIns="91440" bIns="45720">
            <a:spAutoFit/>
          </a:bodyPr>
          <a:lstStyle/>
          <a:p>
            <a:pPr algn="ctr"/>
            <a:r>
              <a:rPr lang="en-GB" sz="2000" b="1" dirty="0">
                <a:ln w="12700">
                  <a:solidFill>
                    <a:schemeClr val="accent1"/>
                  </a:solidFill>
                  <a:prstDash val="solid"/>
                </a:ln>
                <a:solidFill>
                  <a:srgbClr val="FF0000"/>
                </a:solidFill>
                <a:effectLst>
                  <a:outerShdw dist="38100" dir="2640000" algn="bl" rotWithShape="0">
                    <a:schemeClr val="accent1"/>
                  </a:outerShdw>
                </a:effectLst>
              </a:rPr>
              <a:t>???</a:t>
            </a:r>
            <a:endParaRPr lang="en-GB" sz="2000" b="1" cap="none" spc="0" dirty="0">
              <a:ln w="12700">
                <a:solidFill>
                  <a:schemeClr val="accent1"/>
                </a:solidFill>
                <a:prstDash val="solid"/>
              </a:ln>
              <a:solidFill>
                <a:srgbClr val="FF0000"/>
              </a:solidFill>
              <a:effectLst>
                <a:outerShdw dist="38100" dir="2640000" algn="bl" rotWithShape="0">
                  <a:schemeClr val="accent1"/>
                </a:outerShdw>
              </a:effectLst>
            </a:endParaRPr>
          </a:p>
        </p:txBody>
      </p:sp>
      <p:sp>
        <p:nvSpPr>
          <p:cNvPr id="20" name="Rectangle 19">
            <a:extLst>
              <a:ext uri="{FF2B5EF4-FFF2-40B4-BE49-F238E27FC236}">
                <a16:creationId xmlns:a16="http://schemas.microsoft.com/office/drawing/2014/main" id="{A1064769-BD71-0A41-9636-F782D13DC679}"/>
              </a:ext>
            </a:extLst>
          </p:cNvPr>
          <p:cNvSpPr/>
          <p:nvPr/>
        </p:nvSpPr>
        <p:spPr>
          <a:xfrm>
            <a:off x="7151139" y="2922543"/>
            <a:ext cx="1320944" cy="400110"/>
          </a:xfrm>
          <a:prstGeom prst="rect">
            <a:avLst/>
          </a:prstGeom>
          <a:noFill/>
        </p:spPr>
        <p:txBody>
          <a:bodyPr wrap="square" lIns="91440" tIns="45720" rIns="91440" bIns="45720">
            <a:spAutoFit/>
          </a:bodyPr>
          <a:lstStyle/>
          <a:p>
            <a:pPr algn="ctr"/>
            <a:r>
              <a:rPr lang="en-GB" sz="2000" b="1" cap="none" spc="0" dirty="0">
                <a:ln w="12700">
                  <a:solidFill>
                    <a:schemeClr val="accent1"/>
                  </a:solidFill>
                  <a:prstDash val="solid"/>
                </a:ln>
                <a:solidFill>
                  <a:schemeClr val="accent6">
                    <a:lumMod val="75000"/>
                  </a:schemeClr>
                </a:solidFill>
                <a:effectLst>
                  <a:outerShdw dist="38100" dir="2640000" algn="bl" rotWithShape="0">
                    <a:schemeClr val="accent1"/>
                  </a:outerShdw>
                </a:effectLst>
              </a:rPr>
              <a:t>TEHTY</a:t>
            </a:r>
          </a:p>
        </p:txBody>
      </p:sp>
      <p:sp>
        <p:nvSpPr>
          <p:cNvPr id="21" name="Rectangle 20">
            <a:extLst>
              <a:ext uri="{FF2B5EF4-FFF2-40B4-BE49-F238E27FC236}">
                <a16:creationId xmlns:a16="http://schemas.microsoft.com/office/drawing/2014/main" id="{78337EA3-A226-DB4F-B75A-08BED18A1A9F}"/>
              </a:ext>
            </a:extLst>
          </p:cNvPr>
          <p:cNvSpPr/>
          <p:nvPr/>
        </p:nvSpPr>
        <p:spPr>
          <a:xfrm>
            <a:off x="7151139" y="3377397"/>
            <a:ext cx="1320944" cy="400110"/>
          </a:xfrm>
          <a:prstGeom prst="rect">
            <a:avLst/>
          </a:prstGeom>
          <a:noFill/>
        </p:spPr>
        <p:txBody>
          <a:bodyPr wrap="square" lIns="91440" tIns="45720" rIns="91440" bIns="45720">
            <a:spAutoFit/>
          </a:bodyPr>
          <a:lstStyle/>
          <a:p>
            <a:pPr algn="ctr"/>
            <a:r>
              <a:rPr lang="en-GB" sz="2000" b="1" cap="none" spc="0" dirty="0">
                <a:ln w="12700">
                  <a:solidFill>
                    <a:schemeClr val="accent1"/>
                  </a:solidFill>
                  <a:prstDash val="solid"/>
                </a:ln>
                <a:solidFill>
                  <a:schemeClr val="accent6">
                    <a:lumMod val="75000"/>
                  </a:schemeClr>
                </a:solidFill>
                <a:effectLst>
                  <a:outerShdw dist="38100" dir="2640000" algn="bl" rotWithShape="0">
                    <a:schemeClr val="accent1"/>
                  </a:outerShdw>
                </a:effectLst>
              </a:rPr>
              <a:t>TEHTY</a:t>
            </a:r>
          </a:p>
        </p:txBody>
      </p:sp>
      <p:sp>
        <p:nvSpPr>
          <p:cNvPr id="24" name="Rectangle 23">
            <a:extLst>
              <a:ext uri="{FF2B5EF4-FFF2-40B4-BE49-F238E27FC236}">
                <a16:creationId xmlns:a16="http://schemas.microsoft.com/office/drawing/2014/main" id="{8A4EA2F5-0800-5B42-8896-821AA2E03677}"/>
              </a:ext>
            </a:extLst>
          </p:cNvPr>
          <p:cNvSpPr/>
          <p:nvPr/>
        </p:nvSpPr>
        <p:spPr>
          <a:xfrm>
            <a:off x="8987595" y="5457736"/>
            <a:ext cx="2296623" cy="400110"/>
          </a:xfrm>
          <a:prstGeom prst="rect">
            <a:avLst/>
          </a:prstGeom>
          <a:noFill/>
        </p:spPr>
        <p:txBody>
          <a:bodyPr wrap="square" lIns="91440" tIns="45720" rIns="91440" bIns="45720">
            <a:spAutoFit/>
          </a:bodyPr>
          <a:lstStyle/>
          <a:p>
            <a:pPr algn="ctr"/>
            <a:r>
              <a:rPr lang="en-GB" sz="2000" b="1" cap="none" spc="0" dirty="0">
                <a:ln w="12700">
                  <a:solidFill>
                    <a:schemeClr val="accent1"/>
                  </a:solidFill>
                  <a:prstDash val="solid"/>
                </a:ln>
                <a:solidFill>
                  <a:schemeClr val="accent6">
                    <a:lumMod val="75000"/>
                  </a:schemeClr>
                </a:solidFill>
                <a:effectLst>
                  <a:outerShdw dist="38100" dir="2640000" algn="bl" rotWithShape="0">
                    <a:schemeClr val="accent1"/>
                  </a:outerShdw>
                </a:effectLst>
              </a:rPr>
              <a:t>TEHTY, JATKUU</a:t>
            </a:r>
          </a:p>
        </p:txBody>
      </p:sp>
    </p:spTree>
    <p:extLst>
      <p:ext uri="{BB962C8B-B14F-4D97-AF65-F5344CB8AC3E}">
        <p14:creationId xmlns:p14="http://schemas.microsoft.com/office/powerpoint/2010/main" val="35032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DB627A-A6E9-453D-9690-3FF9CB9E166E}"/>
              </a:ext>
            </a:extLst>
          </p:cNvPr>
          <p:cNvSpPr>
            <a:spLocks noGrp="1"/>
          </p:cNvSpPr>
          <p:nvPr>
            <p:ph type="title"/>
          </p:nvPr>
        </p:nvSpPr>
        <p:spPr>
          <a:xfrm>
            <a:off x="838199" y="291090"/>
            <a:ext cx="10515599" cy="932688"/>
          </a:xfrm>
        </p:spPr>
        <p:txBody>
          <a:bodyPr vert="horz" lIns="91440" tIns="45720" rIns="91440" bIns="45720" rtlCol="0" anchor="b">
            <a:normAutofit fontScale="90000"/>
          </a:bodyPr>
          <a:lstStyle/>
          <a:p>
            <a:pPr marL="0" marR="0" lvl="0" indent="0" fontAlgn="base">
              <a:spcAft>
                <a:spcPct val="0"/>
              </a:spcAft>
              <a:buClrTx/>
              <a:buSzTx/>
              <a:tabLst/>
            </a:pPr>
            <a:br>
              <a:rPr kumimoji="0" lang="en-US" altLang="fi-FI" sz="3000" b="1" i="0" u="none" strike="noStrike" kern="1200" cap="none" normalizeH="0" baseline="0" dirty="0">
                <a:ln>
                  <a:noFill/>
                </a:ln>
                <a:solidFill>
                  <a:schemeClr val="tx1"/>
                </a:solidFill>
                <a:effectLst/>
                <a:latin typeface="+mj-lt"/>
                <a:ea typeface="+mj-ea"/>
                <a:cs typeface="+mj-cs"/>
              </a:rPr>
            </a:br>
            <a:br>
              <a:rPr kumimoji="0" lang="en-US" altLang="fi-FI" sz="3000" b="1" i="0" u="none" strike="noStrike" kern="1200" cap="none" normalizeH="0" baseline="0" dirty="0">
                <a:ln>
                  <a:noFill/>
                </a:ln>
                <a:solidFill>
                  <a:schemeClr val="tx1"/>
                </a:solidFill>
                <a:effectLst/>
                <a:latin typeface="+mj-lt"/>
                <a:ea typeface="+mj-ea"/>
                <a:cs typeface="+mj-cs"/>
              </a:rPr>
            </a:br>
            <a:br>
              <a:rPr kumimoji="0" lang="en-US" altLang="fi-FI" sz="3000" b="1" i="0" u="none" strike="noStrike" kern="1200" cap="none" normalizeH="0" baseline="0" dirty="0">
                <a:ln>
                  <a:noFill/>
                </a:ln>
                <a:solidFill>
                  <a:schemeClr val="tx1"/>
                </a:solidFill>
                <a:effectLst/>
                <a:latin typeface="+mj-lt"/>
                <a:ea typeface="+mj-ea"/>
                <a:cs typeface="+mj-cs"/>
              </a:rPr>
            </a:br>
            <a:br>
              <a:rPr kumimoji="0" lang="en-US" altLang="fi-FI" sz="3000" b="1" i="0" u="none" strike="noStrike" kern="1200" cap="none" normalizeH="0" baseline="0" dirty="0">
                <a:ln>
                  <a:noFill/>
                </a:ln>
                <a:solidFill>
                  <a:schemeClr val="tx1"/>
                </a:solidFill>
                <a:effectLst/>
                <a:latin typeface="+mj-lt"/>
                <a:ea typeface="+mj-ea"/>
                <a:cs typeface="+mj-cs"/>
              </a:rPr>
            </a:br>
            <a:r>
              <a:rPr kumimoji="0" lang="en-US" altLang="fi-FI" sz="3000" b="1" i="0" u="none" strike="noStrike" kern="1200" cap="none" normalizeH="0" baseline="0" dirty="0">
                <a:ln>
                  <a:noFill/>
                </a:ln>
                <a:solidFill>
                  <a:schemeClr val="tx1"/>
                </a:solidFill>
                <a:effectLst/>
                <a:latin typeface="+mj-lt"/>
                <a:ea typeface="+mj-ea"/>
                <a:cs typeface="+mj-cs"/>
              </a:rPr>
              <a:t>ESIMERKKI TOIMINTASUUNNITELMASTA </a:t>
            </a:r>
            <a:r>
              <a:rPr kumimoji="0" lang="en-US" altLang="fi-FI" sz="3000" b="1" i="0" u="none" strike="noStrike" kern="1200" cap="none" normalizeH="0" baseline="0" dirty="0" err="1">
                <a:ln>
                  <a:noFill/>
                </a:ln>
                <a:solidFill>
                  <a:schemeClr val="tx1"/>
                </a:solidFill>
                <a:effectLst/>
                <a:latin typeface="+mj-lt"/>
                <a:ea typeface="+mj-ea"/>
                <a:cs typeface="+mj-cs"/>
              </a:rPr>
              <a:t>Yhdistys</a:t>
            </a:r>
            <a:r>
              <a:rPr kumimoji="0" lang="en-US" altLang="fi-FI" sz="3000" b="1" i="0" u="none" strike="noStrike" kern="1200" cap="none" normalizeH="0" baseline="0" dirty="0">
                <a:ln>
                  <a:noFill/>
                </a:ln>
                <a:solidFill>
                  <a:schemeClr val="tx1"/>
                </a:solidFill>
                <a:effectLst/>
                <a:latin typeface="+mj-lt"/>
                <a:ea typeface="+mj-ea"/>
                <a:cs typeface="+mj-cs"/>
              </a:rPr>
              <a:t>_______________</a:t>
            </a:r>
            <a:endParaRPr kumimoji="0" lang="en-US" altLang="fi-FI" sz="3000" b="0" i="0" u="none" strike="noStrike" kern="1200" cap="none" normalizeH="0" baseline="0" dirty="0">
              <a:ln>
                <a:noFill/>
              </a:ln>
              <a:solidFill>
                <a:schemeClr val="tx1"/>
              </a:solidFill>
              <a:effectLst/>
              <a:latin typeface="+mj-lt"/>
              <a:ea typeface="+mj-ea"/>
              <a:cs typeface="+mj-cs"/>
            </a:endParaRPr>
          </a:p>
          <a:p>
            <a:pPr marL="0" marR="0" lvl="0" indent="0" fontAlgn="base">
              <a:spcAft>
                <a:spcPct val="0"/>
              </a:spcAft>
              <a:buClrTx/>
              <a:buSzTx/>
              <a:tabLst/>
            </a:pPr>
            <a:endParaRPr kumimoji="0" lang="en-US" altLang="fi-FI" sz="3000" b="0" i="0" u="none" strike="noStrike" kern="1200" cap="none" normalizeH="0" baseline="0" dirty="0">
              <a:ln>
                <a:noFill/>
              </a:ln>
              <a:solidFill>
                <a:schemeClr val="tx1"/>
              </a:solidFill>
              <a:effectLst/>
              <a:latin typeface="+mj-lt"/>
              <a:ea typeface="+mj-ea"/>
              <a:cs typeface="+mj-cs"/>
            </a:endParaRPr>
          </a:p>
        </p:txBody>
      </p:sp>
      <p:graphicFrame>
        <p:nvGraphicFramePr>
          <p:cNvPr id="4" name="Taulukko 3">
            <a:extLst>
              <a:ext uri="{FF2B5EF4-FFF2-40B4-BE49-F238E27FC236}">
                <a16:creationId xmlns:a16="http://schemas.microsoft.com/office/drawing/2014/main" id="{8C9BE612-6270-4194-B377-8256E0DB9578}"/>
              </a:ext>
            </a:extLst>
          </p:cNvPr>
          <p:cNvGraphicFramePr>
            <a:graphicFrameLocks noGrp="1"/>
          </p:cNvGraphicFramePr>
          <p:nvPr>
            <p:extLst>
              <p:ext uri="{D42A27DB-BD31-4B8C-83A1-F6EECF244321}">
                <p14:modId xmlns:p14="http://schemas.microsoft.com/office/powerpoint/2010/main" val="2814651960"/>
              </p:ext>
            </p:extLst>
          </p:nvPr>
        </p:nvGraphicFramePr>
        <p:xfrm>
          <a:off x="838200" y="1272619"/>
          <a:ext cx="10515601" cy="4288715"/>
        </p:xfrm>
        <a:graphic>
          <a:graphicData uri="http://schemas.openxmlformats.org/drawingml/2006/table">
            <a:tbl>
              <a:tblPr firstRow="1" firstCol="1" lastRow="1" lastCol="1" bandRow="1" bandCol="1"/>
              <a:tblGrid>
                <a:gridCol w="1202062">
                  <a:extLst>
                    <a:ext uri="{9D8B030D-6E8A-4147-A177-3AD203B41FA5}">
                      <a16:colId xmlns:a16="http://schemas.microsoft.com/office/drawing/2014/main" val="3055960656"/>
                    </a:ext>
                  </a:extLst>
                </a:gridCol>
                <a:gridCol w="2383418">
                  <a:extLst>
                    <a:ext uri="{9D8B030D-6E8A-4147-A177-3AD203B41FA5}">
                      <a16:colId xmlns:a16="http://schemas.microsoft.com/office/drawing/2014/main" val="2525325312"/>
                    </a:ext>
                  </a:extLst>
                </a:gridCol>
                <a:gridCol w="3924054">
                  <a:extLst>
                    <a:ext uri="{9D8B030D-6E8A-4147-A177-3AD203B41FA5}">
                      <a16:colId xmlns:a16="http://schemas.microsoft.com/office/drawing/2014/main" val="2389114552"/>
                    </a:ext>
                  </a:extLst>
                </a:gridCol>
                <a:gridCol w="3006067">
                  <a:extLst>
                    <a:ext uri="{9D8B030D-6E8A-4147-A177-3AD203B41FA5}">
                      <a16:colId xmlns:a16="http://schemas.microsoft.com/office/drawing/2014/main" val="2728367080"/>
                    </a:ext>
                  </a:extLst>
                </a:gridCol>
              </a:tblGrid>
              <a:tr h="707010">
                <a:tc>
                  <a:txBody>
                    <a:bodyPr/>
                    <a:lstStyle/>
                    <a:p>
                      <a:pPr algn="l" fontAlgn="t">
                        <a:spcBef>
                          <a:spcPts val="0"/>
                        </a:spcBef>
                        <a:spcAft>
                          <a:spcPts val="600"/>
                        </a:spcAft>
                      </a:pPr>
                      <a:r>
                        <a:rPr lang="fi-FI" sz="1300" b="1" i="0" u="none" strike="noStrike">
                          <a:effectLst/>
                          <a:latin typeface="Arial Narrow" panose="020B0606020202030204" pitchFamily="34" charset="0"/>
                          <a:ea typeface="Times New Roman" panose="02020603050405020304" pitchFamily="18" charset="0"/>
                          <a:cs typeface="Arial" panose="020B0604020202020204" pitchFamily="34" charset="0"/>
                        </a:rPr>
                        <a:t>Painopisteet</a:t>
                      </a:r>
                      <a:endParaRPr lang="fi-FI" sz="1700" b="0" i="0" u="none" strike="noStrike">
                        <a:effectLst/>
                        <a:latin typeface="Arial" panose="020B0604020202020204" pitchFamily="34" charset="0"/>
                      </a:endParaRPr>
                    </a:p>
                  </a:txBody>
                  <a:tcPr marL="65766" marR="65766" marT="9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600"/>
                        </a:spcAft>
                      </a:pPr>
                      <a:r>
                        <a:rPr lang="fi-FI" sz="1300" b="1" i="0" u="none" strike="noStrike">
                          <a:effectLst/>
                          <a:latin typeface="Arial Narrow" panose="020B0606020202030204" pitchFamily="34" charset="0"/>
                          <a:ea typeface="Times New Roman" panose="02020603050405020304" pitchFamily="18" charset="0"/>
                          <a:cs typeface="Arial" panose="020B0604020202020204" pitchFamily="34" charset="0"/>
                        </a:rPr>
                        <a:t>Tavoitteet</a:t>
                      </a:r>
                      <a:endParaRPr lang="fi-FI" sz="1700" b="0" i="0" u="none" strike="noStrike">
                        <a:effectLst/>
                        <a:latin typeface="Arial" panose="020B0604020202020204" pitchFamily="34" charset="0"/>
                      </a:endParaRPr>
                    </a:p>
                  </a:txBody>
                  <a:tcPr marL="65766" marR="65766" marT="9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600"/>
                        </a:spcAft>
                      </a:pPr>
                      <a:r>
                        <a:rPr lang="fi-FI" sz="1300" b="1" i="0" u="none" strike="noStrike" dirty="0">
                          <a:effectLst/>
                          <a:latin typeface="Arial Narrow" panose="020B0606020202030204" pitchFamily="34" charset="0"/>
                          <a:ea typeface="Times New Roman" panose="02020603050405020304" pitchFamily="18" charset="0"/>
                          <a:cs typeface="Arial" panose="020B0604020202020204" pitchFamily="34" charset="0"/>
                        </a:rPr>
                        <a:t>Toimenpiteet</a:t>
                      </a:r>
                      <a:r>
                        <a:rPr lang="fi-FI" sz="1700" b="0" i="0" u="none" strike="noStrike" dirty="0">
                          <a:effectLst/>
                          <a:latin typeface="Arial" panose="020B0604020202020204" pitchFamily="34" charset="0"/>
                          <a:ea typeface="+mn-ea"/>
                          <a:cs typeface="+mn-cs"/>
                        </a:rPr>
                        <a:t> </a:t>
                      </a:r>
                      <a:r>
                        <a:rPr lang="fi-FI" sz="1300" b="1" i="0" u="none" strike="noStrike" dirty="0">
                          <a:effectLst/>
                          <a:latin typeface="Arial Narrow" panose="020B0606020202030204" pitchFamily="34" charset="0"/>
                          <a:ea typeface="Times New Roman" panose="02020603050405020304" pitchFamily="18" charset="0"/>
                          <a:cs typeface="Arial" panose="020B0604020202020204" pitchFamily="34" charset="0"/>
                        </a:rPr>
                        <a:t>2021</a:t>
                      </a:r>
                      <a:endParaRPr lang="fi-FI" sz="1700" b="0" i="0" u="none" strike="noStrike" dirty="0">
                        <a:effectLst/>
                        <a:latin typeface="Arial" panose="020B0604020202020204" pitchFamily="34" charset="0"/>
                      </a:endParaRPr>
                    </a:p>
                  </a:txBody>
                  <a:tcPr marL="65766" marR="65766" marT="9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600"/>
                        </a:spcAft>
                      </a:pPr>
                      <a:r>
                        <a:rPr lang="fi-FI" sz="1300" b="1" i="0" u="none" strike="noStrike" dirty="0">
                          <a:effectLst/>
                          <a:latin typeface="Arial Narrow" panose="020B0606020202030204" pitchFamily="34" charset="0"/>
                          <a:ea typeface="Times New Roman" panose="02020603050405020304" pitchFamily="18" charset="0"/>
                          <a:cs typeface="Arial" panose="020B0604020202020204" pitchFamily="34" charset="0"/>
                        </a:rPr>
                        <a:t>Toimenpiteet 2022</a:t>
                      </a:r>
                      <a:endParaRPr lang="fi-FI" sz="1700" b="0" i="0" u="none" strike="noStrike" dirty="0">
                        <a:effectLst/>
                        <a:latin typeface="Arial" panose="020B0604020202020204" pitchFamily="34" charset="0"/>
                      </a:endParaRPr>
                    </a:p>
                  </a:txBody>
                  <a:tcPr marL="65766" marR="65766" marT="9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101185"/>
                  </a:ext>
                </a:extLst>
              </a:tr>
              <a:tr h="1359535">
                <a:tc>
                  <a:txBody>
                    <a:bodyPr/>
                    <a:lstStyle/>
                    <a:p>
                      <a:pPr algn="l" fontAlgn="t">
                        <a:spcBef>
                          <a:spcPts val="0"/>
                        </a:spcBef>
                        <a:spcAft>
                          <a:spcPts val="600"/>
                        </a:spcAft>
                      </a:pPr>
                      <a:r>
                        <a:rPr lang="fi-FI" sz="1300" b="1" i="0" u="none" strike="noStrike">
                          <a:effectLst/>
                          <a:latin typeface="Arial Narrow" panose="020B0606020202030204" pitchFamily="34" charset="0"/>
                          <a:ea typeface="Times New Roman" panose="02020603050405020304" pitchFamily="18" charset="0"/>
                          <a:cs typeface="Arial" panose="020B0604020202020204" pitchFamily="34" charset="0"/>
                        </a:rPr>
                        <a:t>Painopiste 1.</a:t>
                      </a:r>
                      <a:endParaRPr lang="fi-FI" sz="1700" b="0" i="0" u="none" strike="noStrike">
                        <a:effectLst/>
                        <a:latin typeface="Arial" panose="020B0604020202020204" pitchFamily="34" charset="0"/>
                      </a:endParaRPr>
                    </a:p>
                    <a:p>
                      <a:pPr algn="l" fontAlgn="t">
                        <a:spcBef>
                          <a:spcPts val="0"/>
                        </a:spcBef>
                        <a:spcAft>
                          <a:spcPts val="0"/>
                        </a:spcAft>
                      </a:pPr>
                      <a:r>
                        <a:rPr lang="fi-FI" sz="1300" b="1" i="0" u="none" strike="noStrike">
                          <a:effectLst/>
                          <a:latin typeface="Arial Narrow" panose="020B0606020202030204" pitchFamily="34" charset="0"/>
                          <a:ea typeface="Times New Roman" panose="02020603050405020304" pitchFamily="18" charset="0"/>
                          <a:cs typeface="Arial" panose="020B0604020202020204" pitchFamily="34" charset="0"/>
                        </a:rPr>
                        <a:t>Tiedottaminen</a:t>
                      </a:r>
                      <a:endParaRPr lang="fi-FI" sz="1700" b="0" i="0" u="none" strike="noStrike">
                        <a:effectLst/>
                        <a:latin typeface="Arial" panose="020B0604020202020204" pitchFamily="34" charset="0"/>
                      </a:endParaRPr>
                    </a:p>
                    <a:p>
                      <a:pPr algn="l" fontAlgn="t">
                        <a:spcBef>
                          <a:spcPts val="0"/>
                        </a:spcBef>
                        <a:spcAft>
                          <a:spcPts val="600"/>
                        </a:spcAft>
                      </a:pPr>
                      <a:r>
                        <a:rPr lang="fi-FI" sz="1300" b="1" i="0" u="none" strike="noStrike">
                          <a:effectLst/>
                          <a:latin typeface="Arial Narrow" panose="020B0606020202030204" pitchFamily="34" charset="0"/>
                          <a:ea typeface="Times New Roman" panose="02020603050405020304" pitchFamily="18" charset="0"/>
                          <a:cs typeface="Arial" panose="020B0604020202020204" pitchFamily="34" charset="0"/>
                        </a:rPr>
                        <a:t> </a:t>
                      </a:r>
                      <a:endParaRPr lang="fi-FI" sz="1700" b="0" i="0" u="none" strike="noStrike">
                        <a:effectLst/>
                        <a:latin typeface="Arial" panose="020B0604020202020204" pitchFamily="34" charset="0"/>
                      </a:endParaRPr>
                    </a:p>
                  </a:txBody>
                  <a:tcPr marL="65766" marR="65766" marT="9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600"/>
                        </a:spcAft>
                      </a:pPr>
                      <a:r>
                        <a:rPr lang="fi-FI" sz="1300" b="0" i="0" u="none" strike="noStrike">
                          <a:effectLst/>
                          <a:latin typeface="Arial Narrow" panose="020B0606020202030204" pitchFamily="34" charset="0"/>
                          <a:ea typeface="Times New Roman" panose="02020603050405020304" pitchFamily="18" charset="0"/>
                          <a:cs typeface="Arial" panose="020B0604020202020204" pitchFamily="34" charset="0"/>
                        </a:rPr>
                        <a:t>Tavoite 1.</a:t>
                      </a:r>
                      <a:endParaRPr lang="fi-FI" sz="1700" b="0" i="0" u="none" strike="noStrike">
                        <a:effectLst/>
                        <a:latin typeface="Arial" panose="020B0604020202020204" pitchFamily="34" charset="0"/>
                      </a:endParaRPr>
                    </a:p>
                    <a:p>
                      <a:pPr algn="l" fontAlgn="t">
                        <a:spcBef>
                          <a:spcPts val="0"/>
                        </a:spcBef>
                        <a:spcAft>
                          <a:spcPts val="600"/>
                        </a:spcAft>
                      </a:pPr>
                      <a:r>
                        <a:rPr lang="fi-FI" sz="1300" b="0" i="0" u="none" strike="noStrike">
                          <a:effectLst/>
                          <a:latin typeface="Arial Narrow" panose="020B0606020202030204" pitchFamily="34" charset="0"/>
                          <a:ea typeface="Times New Roman" panose="02020603050405020304" pitchFamily="18" charset="0"/>
                          <a:cs typeface="Arial" panose="020B0604020202020204" pitchFamily="34" charset="0"/>
                        </a:rPr>
                        <a:t>Vastuuhenkilöiden sitouttaminen sekä osaamisen hyödyntäminen ja kehittäminen</a:t>
                      </a:r>
                      <a:endParaRPr lang="fi-FI" sz="1700" b="0" i="0" u="none" strike="noStrike">
                        <a:effectLst/>
                        <a:latin typeface="Arial" panose="020B0604020202020204" pitchFamily="34" charset="0"/>
                      </a:endParaRPr>
                    </a:p>
                  </a:txBody>
                  <a:tcPr marL="65766" marR="65766" marT="9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600"/>
                        </a:spcAft>
                      </a:pPr>
                      <a:r>
                        <a:rPr lang="fi-FI" sz="1300" b="0" i="0" u="none" strike="noStrike">
                          <a:effectLst/>
                          <a:latin typeface="Arial Narrow" panose="020B0606020202030204" pitchFamily="34" charset="0"/>
                          <a:ea typeface="Times New Roman" panose="02020603050405020304" pitchFamily="18" charset="0"/>
                          <a:cs typeface="Arial" panose="020B0604020202020204" pitchFamily="34" charset="0"/>
                        </a:rPr>
                        <a:t>– tiedotusvastaavan ja -työryhmän valinta</a:t>
                      </a:r>
                      <a:endParaRPr lang="fi-FI" sz="1700" b="0" i="0" u="none" strike="noStrike">
                        <a:effectLst/>
                        <a:latin typeface="Arial" panose="020B0604020202020204" pitchFamily="34" charset="0"/>
                      </a:endParaRPr>
                    </a:p>
                    <a:p>
                      <a:pPr algn="l" fontAlgn="t">
                        <a:spcBef>
                          <a:spcPts val="0"/>
                        </a:spcBef>
                        <a:spcAft>
                          <a:spcPts val="600"/>
                        </a:spcAft>
                      </a:pPr>
                      <a:r>
                        <a:rPr lang="fi-FI" sz="1300" b="0" i="0" u="none" strike="noStrike">
                          <a:effectLst/>
                          <a:latin typeface="Arial Narrow" panose="020B0606020202030204" pitchFamily="34" charset="0"/>
                          <a:ea typeface="Times New Roman" panose="02020603050405020304" pitchFamily="18" charset="0"/>
                          <a:cs typeface="Arial" panose="020B0604020202020204" pitchFamily="34" charset="0"/>
                        </a:rPr>
                        <a:t>– osaamiskartoitus ja koulutustarpeiden tunnistaminen</a:t>
                      </a:r>
                      <a:endParaRPr lang="fi-FI" sz="1700" b="0" i="0" u="none" strike="noStrike">
                        <a:effectLst/>
                        <a:latin typeface="Arial" panose="020B0604020202020204" pitchFamily="34" charset="0"/>
                      </a:endParaRPr>
                    </a:p>
                    <a:p>
                      <a:pPr algn="l" fontAlgn="t">
                        <a:spcBef>
                          <a:spcPts val="0"/>
                        </a:spcBef>
                        <a:spcAft>
                          <a:spcPts val="600"/>
                        </a:spcAft>
                      </a:pPr>
                      <a:r>
                        <a:rPr lang="fi-FI" sz="1300" b="0" i="0" u="none" strike="noStrike">
                          <a:effectLst/>
                          <a:latin typeface="Arial Narrow" panose="020B0606020202030204" pitchFamily="34" charset="0"/>
                          <a:ea typeface="Times New Roman" panose="02020603050405020304" pitchFamily="18" charset="0"/>
                          <a:cs typeface="Arial" panose="020B0604020202020204" pitchFamily="34" charset="0"/>
                        </a:rPr>
                        <a:t>– kurssitus käyntiin</a:t>
                      </a:r>
                      <a:endParaRPr lang="fi-FI" sz="1700" b="0" i="0" u="none" strike="noStrike">
                        <a:effectLst/>
                        <a:latin typeface="Arial" panose="020B0604020202020204" pitchFamily="34" charset="0"/>
                      </a:endParaRPr>
                    </a:p>
                    <a:p>
                      <a:pPr algn="l" fontAlgn="t">
                        <a:spcBef>
                          <a:spcPts val="0"/>
                        </a:spcBef>
                        <a:spcAft>
                          <a:spcPts val="600"/>
                        </a:spcAft>
                      </a:pPr>
                      <a:r>
                        <a:rPr lang="fi-FI" sz="1300" b="0" i="0" u="none" strike="noStrike">
                          <a:effectLst/>
                          <a:latin typeface="Arial Narrow" panose="020B0606020202030204" pitchFamily="34" charset="0"/>
                          <a:ea typeface="Times New Roman" panose="02020603050405020304" pitchFamily="18" charset="0"/>
                          <a:cs typeface="Arial" panose="020B0604020202020204" pitchFamily="34" charset="0"/>
                        </a:rPr>
                        <a:t>– yhdistyksen tiedotussuunnitelman tekeminen </a:t>
                      </a:r>
                      <a:endParaRPr lang="fi-FI" sz="1700" b="0" i="0" u="none" strike="noStrike">
                        <a:effectLst/>
                        <a:latin typeface="Arial" panose="020B0604020202020204" pitchFamily="34" charset="0"/>
                      </a:endParaRPr>
                    </a:p>
                    <a:p>
                      <a:pPr algn="l" fontAlgn="t">
                        <a:spcBef>
                          <a:spcPts val="0"/>
                        </a:spcBef>
                        <a:spcAft>
                          <a:spcPts val="600"/>
                        </a:spcAft>
                      </a:pPr>
                      <a:r>
                        <a:rPr lang="fi-FI" sz="1300" b="1" i="0" u="none" strike="noStrike">
                          <a:effectLst/>
                          <a:latin typeface="Arial Narrow" panose="020B0606020202030204" pitchFamily="34" charset="0"/>
                          <a:ea typeface="Times New Roman" panose="02020603050405020304" pitchFamily="18" charset="0"/>
                          <a:cs typeface="Arial" panose="020B0604020202020204" pitchFamily="34" charset="0"/>
                        </a:rPr>
                        <a:t> </a:t>
                      </a:r>
                      <a:endParaRPr lang="fi-FI" sz="1700" b="0" i="0" u="none" strike="noStrike">
                        <a:effectLst/>
                        <a:latin typeface="Arial" panose="020B0604020202020204" pitchFamily="34" charset="0"/>
                      </a:endParaRPr>
                    </a:p>
                  </a:txBody>
                  <a:tcPr marL="65766" marR="65766" marT="9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600"/>
                        </a:spcAft>
                      </a:pPr>
                      <a:r>
                        <a:rPr lang="fi-FI" sz="1300" b="0" i="0" u="none" strike="noStrike">
                          <a:effectLst/>
                          <a:latin typeface="Arial Narrow" panose="020B0606020202030204" pitchFamily="34" charset="0"/>
                          <a:ea typeface="Times New Roman" panose="02020603050405020304" pitchFamily="18" charset="0"/>
                          <a:cs typeface="Arial" panose="020B0604020202020204" pitchFamily="34" charset="0"/>
                        </a:rPr>
                        <a:t>- kurssitus ja uudet lisätoimijat tarvittaessa</a:t>
                      </a:r>
                      <a:endParaRPr lang="fi-FI" sz="1700" b="0" i="0" u="none" strike="noStrike">
                        <a:effectLst/>
                        <a:latin typeface="Arial" panose="020B0604020202020204" pitchFamily="34" charset="0"/>
                      </a:endParaRPr>
                    </a:p>
                    <a:p>
                      <a:pPr algn="l" fontAlgn="t">
                        <a:spcBef>
                          <a:spcPts val="0"/>
                        </a:spcBef>
                        <a:spcAft>
                          <a:spcPts val="600"/>
                        </a:spcAft>
                      </a:pPr>
                      <a:r>
                        <a:rPr lang="fi-FI" sz="1300" b="0" i="0" u="none" strike="noStrike">
                          <a:effectLst/>
                          <a:latin typeface="Arial Narrow" panose="020B0606020202030204" pitchFamily="34" charset="0"/>
                          <a:ea typeface="Times New Roman" panose="02020603050405020304" pitchFamily="18" charset="0"/>
                          <a:cs typeface="Arial" panose="020B0604020202020204" pitchFamily="34" charset="0"/>
                        </a:rPr>
                        <a:t>- yhdistystiedotus-paketin tekeminen tuleville toimijoille</a:t>
                      </a:r>
                      <a:endParaRPr lang="fi-FI" sz="1700" b="0" i="0" u="none" strike="noStrike">
                        <a:effectLst/>
                        <a:latin typeface="Arial" panose="020B0604020202020204" pitchFamily="34" charset="0"/>
                      </a:endParaRPr>
                    </a:p>
                    <a:p>
                      <a:pPr algn="l" fontAlgn="t">
                        <a:spcBef>
                          <a:spcPts val="0"/>
                        </a:spcBef>
                        <a:spcAft>
                          <a:spcPts val="600"/>
                        </a:spcAft>
                      </a:pPr>
                      <a:r>
                        <a:rPr lang="fi-FI" sz="1300" b="0" i="0" u="none" strike="noStrike">
                          <a:effectLst/>
                          <a:latin typeface="Arial Narrow" panose="020B0606020202030204" pitchFamily="34" charset="0"/>
                          <a:ea typeface="Times New Roman" panose="02020603050405020304" pitchFamily="18" charset="0"/>
                          <a:cs typeface="Arial" panose="020B0604020202020204" pitchFamily="34" charset="0"/>
                        </a:rPr>
                        <a:t>- vuosittainen tiedotusryhmän väliarviointi</a:t>
                      </a:r>
                      <a:endParaRPr lang="fi-FI" sz="1700" b="0" i="0" u="none" strike="noStrike">
                        <a:effectLst/>
                        <a:latin typeface="Arial" panose="020B0604020202020204" pitchFamily="34" charset="0"/>
                      </a:endParaRPr>
                    </a:p>
                  </a:txBody>
                  <a:tcPr marL="65766" marR="65766" marT="9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2256751"/>
                  </a:ext>
                </a:extLst>
              </a:tr>
              <a:tr h="1286462">
                <a:tc rowSpan="2">
                  <a:txBody>
                    <a:bodyPr/>
                    <a:lstStyle/>
                    <a:p>
                      <a:pPr algn="l" fontAlgn="t">
                        <a:spcBef>
                          <a:spcPts val="0"/>
                        </a:spcBef>
                        <a:spcAft>
                          <a:spcPts val="0"/>
                        </a:spcAft>
                      </a:pPr>
                      <a:r>
                        <a:rPr lang="fi-FI" sz="1300" b="1" i="0" u="none" strike="noStrike">
                          <a:effectLst/>
                          <a:latin typeface="Arial Narrow" panose="020B0606020202030204" pitchFamily="34" charset="0"/>
                          <a:ea typeface="Times New Roman" panose="02020603050405020304" pitchFamily="18" charset="0"/>
                          <a:cs typeface="Arial" panose="020B0604020202020204" pitchFamily="34" charset="0"/>
                        </a:rPr>
                        <a:t> </a:t>
                      </a:r>
                      <a:endParaRPr lang="fi-FI" sz="1700" b="0" i="0" u="none" strike="noStrike">
                        <a:effectLst/>
                        <a:latin typeface="Arial" panose="020B0604020202020204" pitchFamily="34" charset="0"/>
                      </a:endParaRPr>
                    </a:p>
                  </a:txBody>
                  <a:tcPr marL="87688" marR="87688" marT="43844" marB="438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600"/>
                        </a:spcAft>
                      </a:pPr>
                      <a:r>
                        <a:rPr lang="fi-FI" sz="1300" b="0" i="0" u="none" strike="noStrike" dirty="0">
                          <a:effectLst/>
                          <a:latin typeface="Arial Narrow" panose="020B0606020202030204" pitchFamily="34" charset="0"/>
                          <a:ea typeface="Times New Roman" panose="02020603050405020304" pitchFamily="18" charset="0"/>
                          <a:cs typeface="Arial" panose="020B0604020202020204" pitchFamily="34" charset="0"/>
                        </a:rPr>
                        <a:t>Tavoite 2. Yhdistyksen kotisivut </a:t>
                      </a:r>
                      <a:endParaRPr lang="fi-FI" sz="1700" b="0" i="0" u="none" strike="noStrike" dirty="0">
                        <a:effectLst/>
                        <a:latin typeface="Arial" panose="020B0604020202020204" pitchFamily="34" charset="0"/>
                      </a:endParaRPr>
                    </a:p>
                  </a:txBody>
                  <a:tcPr marL="65766" marR="65766" marT="9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600"/>
                        </a:spcAft>
                      </a:pPr>
                      <a:r>
                        <a:rPr lang="fi-FI" sz="1300" b="0" i="0" u="none" strike="noStrike">
                          <a:effectLst/>
                          <a:latin typeface="Arial Narrow" panose="020B0606020202030204" pitchFamily="34" charset="0"/>
                          <a:ea typeface="Times New Roman" panose="02020603050405020304" pitchFamily="18" charset="0"/>
                          <a:cs typeface="Arial" panose="020B0604020202020204" pitchFamily="34" charset="0"/>
                        </a:rPr>
                        <a:t>– hallitus kartoittaa keskuudestaan kaksi kotisivuista vastaavaa henkilöä</a:t>
                      </a:r>
                      <a:endParaRPr lang="fi-FI" sz="1700" b="0" i="0" u="none" strike="noStrike">
                        <a:effectLst/>
                        <a:latin typeface="Arial" panose="020B0604020202020204" pitchFamily="34" charset="0"/>
                      </a:endParaRPr>
                    </a:p>
                    <a:p>
                      <a:pPr algn="l" fontAlgn="t">
                        <a:spcBef>
                          <a:spcPts val="0"/>
                        </a:spcBef>
                        <a:spcAft>
                          <a:spcPts val="600"/>
                        </a:spcAft>
                      </a:pPr>
                      <a:r>
                        <a:rPr lang="fi-FI" sz="1300" b="0" i="0" u="none" strike="noStrike">
                          <a:effectLst/>
                          <a:latin typeface="Arial Narrow" panose="020B0606020202030204" pitchFamily="34" charset="0"/>
                          <a:ea typeface="Times New Roman" panose="02020603050405020304" pitchFamily="18" charset="0"/>
                          <a:cs typeface="Arial" panose="020B0604020202020204" pitchFamily="34" charset="0"/>
                        </a:rPr>
                        <a:t>– kotisivukoulutukseen osallistuminen </a:t>
                      </a:r>
                      <a:endParaRPr lang="fi-FI" sz="1700" b="0" i="0" u="none" strike="noStrike">
                        <a:effectLst/>
                        <a:latin typeface="Arial" panose="020B0604020202020204" pitchFamily="34" charset="0"/>
                      </a:endParaRPr>
                    </a:p>
                    <a:p>
                      <a:pPr algn="l" fontAlgn="t">
                        <a:spcBef>
                          <a:spcPts val="0"/>
                        </a:spcBef>
                        <a:spcAft>
                          <a:spcPts val="600"/>
                        </a:spcAft>
                      </a:pPr>
                      <a:r>
                        <a:rPr lang="fi-FI" sz="1300" b="0" i="0" u="none" strike="noStrike">
                          <a:effectLst/>
                          <a:latin typeface="Arial Narrow" panose="020B0606020202030204" pitchFamily="34" charset="0"/>
                          <a:ea typeface="Times New Roman" panose="02020603050405020304" pitchFamily="18" charset="0"/>
                          <a:cs typeface="Arial" panose="020B0604020202020204" pitchFamily="34" charset="0"/>
                        </a:rPr>
                        <a:t>– hallituksen kokouksessa kotisivujen yhteissuunnittelu</a:t>
                      </a:r>
                      <a:endParaRPr lang="fi-FI" sz="1700" b="0" i="0" u="none" strike="noStrike">
                        <a:effectLst/>
                        <a:latin typeface="Arial" panose="020B0604020202020204" pitchFamily="34" charset="0"/>
                      </a:endParaRPr>
                    </a:p>
                    <a:p>
                      <a:pPr algn="l" fontAlgn="t">
                        <a:spcBef>
                          <a:spcPts val="0"/>
                        </a:spcBef>
                        <a:spcAft>
                          <a:spcPts val="600"/>
                        </a:spcAft>
                      </a:pPr>
                      <a:r>
                        <a:rPr lang="fi-FI" sz="1300" b="0" i="0" u="none" strike="noStrike">
                          <a:effectLst/>
                          <a:latin typeface="Arial Narrow" panose="020B0606020202030204" pitchFamily="34" charset="0"/>
                          <a:ea typeface="Times New Roman" panose="02020603050405020304" pitchFamily="18" charset="0"/>
                          <a:cs typeface="Arial" panose="020B0604020202020204" pitchFamily="34" charset="0"/>
                        </a:rPr>
                        <a:t> </a:t>
                      </a:r>
                      <a:endParaRPr lang="fi-FI" sz="1700" b="0" i="0" u="none" strike="noStrike">
                        <a:effectLst/>
                        <a:latin typeface="Arial" panose="020B0604020202020204" pitchFamily="34" charset="0"/>
                      </a:endParaRPr>
                    </a:p>
                  </a:txBody>
                  <a:tcPr marL="65766" marR="65766" marT="9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600"/>
                        </a:spcAft>
                      </a:pPr>
                      <a:r>
                        <a:rPr lang="fi-FI" sz="1300" b="0" i="0" u="none" strike="noStrike">
                          <a:effectLst/>
                          <a:latin typeface="Arial Narrow" panose="020B0606020202030204" pitchFamily="34" charset="0"/>
                          <a:ea typeface="Times New Roman" panose="02020603050405020304" pitchFamily="18" charset="0"/>
                          <a:cs typeface="Arial" panose="020B0604020202020204" pitchFamily="34" charset="0"/>
                        </a:rPr>
                        <a:t>- yhdistyksen kotisivut valmiiksi; edustavat kotisivut käytössä</a:t>
                      </a:r>
                      <a:endParaRPr lang="fi-FI" sz="1700" b="0" i="0" u="none" strike="noStrike">
                        <a:effectLst/>
                        <a:latin typeface="Arial" panose="020B0604020202020204" pitchFamily="34" charset="0"/>
                      </a:endParaRPr>
                    </a:p>
                    <a:p>
                      <a:pPr algn="l" fontAlgn="t">
                        <a:spcBef>
                          <a:spcPts val="0"/>
                        </a:spcBef>
                        <a:spcAft>
                          <a:spcPts val="600"/>
                        </a:spcAft>
                      </a:pPr>
                      <a:r>
                        <a:rPr lang="fi-FI" sz="1300" b="0" i="0" u="none" strike="noStrike">
                          <a:effectLst/>
                          <a:latin typeface="Arial Narrow" panose="020B0606020202030204" pitchFamily="34" charset="0"/>
                          <a:ea typeface="Times New Roman" panose="02020603050405020304" pitchFamily="18" charset="0"/>
                          <a:cs typeface="Arial" panose="020B0604020202020204" pitchFamily="34" charset="0"/>
                        </a:rPr>
                        <a:t>- päivitykset ja uutiset</a:t>
                      </a:r>
                      <a:endParaRPr lang="fi-FI" sz="1700" b="0" i="0" u="none" strike="noStrike">
                        <a:effectLst/>
                        <a:latin typeface="Arial" panose="020B0604020202020204" pitchFamily="34" charset="0"/>
                      </a:endParaRPr>
                    </a:p>
                    <a:p>
                      <a:pPr algn="l" fontAlgn="t">
                        <a:spcBef>
                          <a:spcPts val="0"/>
                        </a:spcBef>
                        <a:spcAft>
                          <a:spcPts val="600"/>
                        </a:spcAft>
                      </a:pPr>
                      <a:r>
                        <a:rPr lang="fi-FI" sz="1300" b="0" i="0" u="none" strike="noStrike">
                          <a:effectLst/>
                          <a:latin typeface="Arial Narrow" panose="020B0606020202030204" pitchFamily="34" charset="0"/>
                          <a:ea typeface="Times New Roman" panose="02020603050405020304" pitchFamily="18" charset="0"/>
                          <a:cs typeface="Arial" panose="020B0604020202020204" pitchFamily="34" charset="0"/>
                        </a:rPr>
                        <a:t> </a:t>
                      </a:r>
                      <a:endParaRPr lang="fi-FI" sz="1700" b="0" i="0" u="none" strike="noStrike">
                        <a:effectLst/>
                        <a:latin typeface="Arial" panose="020B0604020202020204" pitchFamily="34" charset="0"/>
                      </a:endParaRPr>
                    </a:p>
                  </a:txBody>
                  <a:tcPr marL="65766" marR="65766" marT="9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3808002"/>
                  </a:ext>
                </a:extLst>
              </a:tr>
              <a:tr h="935708">
                <a:tc vMerge="1">
                  <a:txBody>
                    <a:bodyPr/>
                    <a:lstStyle/>
                    <a:p>
                      <a:endParaRPr lang="fi-FI"/>
                    </a:p>
                  </a:txBody>
                  <a:tcPr/>
                </a:tc>
                <a:tc>
                  <a:txBody>
                    <a:bodyPr/>
                    <a:lstStyle/>
                    <a:p>
                      <a:pPr algn="l" fontAlgn="t">
                        <a:spcBef>
                          <a:spcPts val="0"/>
                        </a:spcBef>
                        <a:spcAft>
                          <a:spcPts val="600"/>
                        </a:spcAft>
                      </a:pPr>
                      <a:r>
                        <a:rPr lang="fi-FI" sz="1300" b="0" i="0" u="none" strike="noStrike">
                          <a:effectLst/>
                          <a:latin typeface="Arial Narrow" panose="020B0606020202030204" pitchFamily="34" charset="0"/>
                          <a:ea typeface="Times New Roman" panose="02020603050405020304" pitchFamily="18" charset="0"/>
                          <a:cs typeface="Arial" panose="020B0604020202020204" pitchFamily="34" charset="0"/>
                        </a:rPr>
                        <a:t>Tavoite 3.</a:t>
                      </a:r>
                      <a:endParaRPr lang="fi-FI" sz="1700" b="0" i="0" u="none" strike="noStrike">
                        <a:effectLst/>
                        <a:latin typeface="Arial" panose="020B0604020202020204" pitchFamily="34" charset="0"/>
                      </a:endParaRPr>
                    </a:p>
                    <a:p>
                      <a:pPr algn="l" fontAlgn="t">
                        <a:spcBef>
                          <a:spcPts val="0"/>
                        </a:spcBef>
                        <a:spcAft>
                          <a:spcPts val="600"/>
                        </a:spcAft>
                      </a:pPr>
                      <a:r>
                        <a:rPr lang="fi-FI" sz="1300" b="0" i="0" u="none" strike="noStrike">
                          <a:effectLst/>
                          <a:latin typeface="Arial Narrow" panose="020B0606020202030204" pitchFamily="34" charset="0"/>
                          <a:ea typeface="Times New Roman" panose="02020603050405020304" pitchFamily="18" charset="0"/>
                          <a:cs typeface="Arial" panose="020B0604020202020204" pitchFamily="34" charset="0"/>
                        </a:rPr>
                        <a:t>Jäsenten tietoisuus yhdistyksen toiminnasta</a:t>
                      </a:r>
                      <a:endParaRPr lang="fi-FI" sz="1700" b="0" i="0" u="none" strike="noStrike">
                        <a:effectLst/>
                        <a:latin typeface="Arial" panose="020B0604020202020204" pitchFamily="34" charset="0"/>
                      </a:endParaRPr>
                    </a:p>
                  </a:txBody>
                  <a:tcPr marL="65766" marR="65766" marT="9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600"/>
                        </a:spcAft>
                      </a:pPr>
                      <a:r>
                        <a:rPr lang="fi-FI" sz="1300" b="0" i="0" u="none" strike="noStrike">
                          <a:effectLst/>
                          <a:latin typeface="Arial Narrow" panose="020B0606020202030204" pitchFamily="34" charset="0"/>
                          <a:ea typeface="Times New Roman" panose="02020603050405020304" pitchFamily="18" charset="0"/>
                          <a:cs typeface="Arial" panose="020B0604020202020204" pitchFamily="34" charset="0"/>
                        </a:rPr>
                        <a:t>– tiedotusmateriaalin suunnittelu käyntiin; opas uusille jäsenille</a:t>
                      </a:r>
                      <a:endParaRPr lang="fi-FI" sz="1700" b="0" i="0" u="none" strike="noStrike">
                        <a:effectLst/>
                        <a:latin typeface="Arial" panose="020B0604020202020204" pitchFamily="34" charset="0"/>
                      </a:endParaRPr>
                    </a:p>
                    <a:p>
                      <a:pPr algn="l" fontAlgn="t">
                        <a:spcBef>
                          <a:spcPts val="0"/>
                        </a:spcBef>
                        <a:spcAft>
                          <a:spcPts val="600"/>
                        </a:spcAft>
                      </a:pPr>
                      <a:r>
                        <a:rPr lang="fi-FI" sz="1300" b="0" i="0" u="none" strike="noStrike">
                          <a:effectLst/>
                          <a:latin typeface="Arial Narrow" panose="020B0606020202030204" pitchFamily="34" charset="0"/>
                          <a:ea typeface="Times New Roman" panose="02020603050405020304" pitchFamily="18" charset="0"/>
                          <a:cs typeface="Arial" panose="020B0604020202020204" pitchFamily="34" charset="0"/>
                        </a:rPr>
                        <a:t>- yhdistyksen jäsenten sähköpostiosoitteiden kerääminen ja tietokannan luominen</a:t>
                      </a:r>
                      <a:endParaRPr lang="fi-FI" sz="1700" b="0" i="0" u="none" strike="noStrike">
                        <a:effectLst/>
                        <a:latin typeface="Arial" panose="020B0604020202020204" pitchFamily="34" charset="0"/>
                      </a:endParaRPr>
                    </a:p>
                  </a:txBody>
                  <a:tcPr marL="65766" marR="65766" marT="9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spcBef>
                          <a:spcPts val="0"/>
                        </a:spcBef>
                        <a:spcAft>
                          <a:spcPts val="600"/>
                        </a:spcAft>
                      </a:pPr>
                      <a:r>
                        <a:rPr lang="fi-FI" sz="1300" b="0" i="0" u="none" strike="noStrike" dirty="0">
                          <a:effectLst/>
                          <a:latin typeface="Arial Narrow" panose="020B0606020202030204" pitchFamily="34" charset="0"/>
                          <a:ea typeface="Times New Roman" panose="02020603050405020304" pitchFamily="18" charset="0"/>
                          <a:cs typeface="Arial" panose="020B0604020202020204" pitchFamily="34" charset="0"/>
                        </a:rPr>
                        <a:t>- esitteiden tuottaminen ja painatus</a:t>
                      </a:r>
                      <a:endParaRPr lang="fi-FI" sz="1700" b="0" i="0" u="none" strike="noStrike" dirty="0">
                        <a:effectLst/>
                        <a:latin typeface="Arial" panose="020B0604020202020204" pitchFamily="34" charset="0"/>
                      </a:endParaRPr>
                    </a:p>
                    <a:p>
                      <a:pPr algn="l" fontAlgn="t">
                        <a:spcBef>
                          <a:spcPts val="0"/>
                        </a:spcBef>
                        <a:spcAft>
                          <a:spcPts val="600"/>
                        </a:spcAft>
                      </a:pPr>
                      <a:r>
                        <a:rPr lang="fi-FI" sz="1300" b="0" i="0" u="none" strike="noStrike" dirty="0">
                          <a:effectLst/>
                          <a:latin typeface="Arial Narrow" panose="020B0606020202030204" pitchFamily="34" charset="0"/>
                          <a:ea typeface="Times New Roman" panose="02020603050405020304" pitchFamily="18" charset="0"/>
                          <a:cs typeface="Arial" panose="020B0604020202020204" pitchFamily="34" charset="0"/>
                        </a:rPr>
                        <a:t>- levityskanavat selville </a:t>
                      </a:r>
                      <a:endParaRPr lang="fi-FI" sz="1700" b="0" i="0" u="none" strike="noStrike" dirty="0">
                        <a:effectLst/>
                        <a:latin typeface="Arial" panose="020B0604020202020204" pitchFamily="34" charset="0"/>
                      </a:endParaRPr>
                    </a:p>
                    <a:p>
                      <a:pPr algn="l" fontAlgn="t">
                        <a:spcBef>
                          <a:spcPts val="0"/>
                        </a:spcBef>
                        <a:spcAft>
                          <a:spcPts val="600"/>
                        </a:spcAft>
                      </a:pPr>
                      <a:r>
                        <a:rPr lang="fi-FI" sz="1300" b="0" i="0" u="none" strike="noStrike" dirty="0">
                          <a:effectLst/>
                          <a:latin typeface="Arial Narrow" panose="020B0606020202030204" pitchFamily="34" charset="0"/>
                          <a:ea typeface="Times New Roman" panose="02020603050405020304" pitchFamily="18" charset="0"/>
                          <a:cs typeface="Arial" panose="020B0604020202020204" pitchFamily="34" charset="0"/>
                        </a:rPr>
                        <a:t> </a:t>
                      </a:r>
                      <a:endParaRPr lang="fi-FI" sz="1700" b="0" i="0" u="none" strike="noStrike" dirty="0">
                        <a:effectLst/>
                        <a:latin typeface="Arial" panose="020B0604020202020204" pitchFamily="34" charset="0"/>
                      </a:endParaRPr>
                    </a:p>
                  </a:txBody>
                  <a:tcPr marL="65766" marR="65766" marT="913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2499537"/>
                  </a:ext>
                </a:extLst>
              </a:tr>
            </a:tbl>
          </a:graphicData>
        </a:graphic>
      </p:graphicFrame>
    </p:spTree>
    <p:extLst>
      <p:ext uri="{BB962C8B-B14F-4D97-AF65-F5344CB8AC3E}">
        <p14:creationId xmlns:p14="http://schemas.microsoft.com/office/powerpoint/2010/main" val="3781250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D82C4-40E5-7943-BC08-6EB05E2B6128}"/>
              </a:ext>
            </a:extLst>
          </p:cNvPr>
          <p:cNvSpPr>
            <a:spLocks noGrp="1"/>
          </p:cNvSpPr>
          <p:nvPr>
            <p:ph type="title"/>
          </p:nvPr>
        </p:nvSpPr>
        <p:spPr>
          <a:xfrm>
            <a:off x="764374" y="0"/>
            <a:ext cx="4410942" cy="1554477"/>
          </a:xfrm>
        </p:spPr>
        <p:txBody>
          <a:bodyPr>
            <a:normAutofit fontScale="90000"/>
          </a:bodyPr>
          <a:lstStyle/>
          <a:p>
            <a:r>
              <a:rPr lang="fi-FI" b="1" dirty="0">
                <a:solidFill>
                  <a:srgbClr val="C0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Toimintasuunnitelmasta toimintakertomukseksi</a:t>
            </a:r>
          </a:p>
        </p:txBody>
      </p:sp>
      <p:cxnSp>
        <p:nvCxnSpPr>
          <p:cNvPr id="8" name="Straight Connector 7">
            <a:extLst>
              <a:ext uri="{FF2B5EF4-FFF2-40B4-BE49-F238E27FC236}">
                <a16:creationId xmlns:a16="http://schemas.microsoft.com/office/drawing/2014/main" id="{29796B1E-8497-F540-8E02-37CB825240E8}"/>
              </a:ext>
            </a:extLst>
          </p:cNvPr>
          <p:cNvCxnSpPr/>
          <p:nvPr/>
        </p:nvCxnSpPr>
        <p:spPr>
          <a:xfrm>
            <a:off x="877788" y="1834567"/>
            <a:ext cx="356009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703D9E86-3F30-B94B-8FAD-92CE9F4AFC9D}"/>
              </a:ext>
            </a:extLst>
          </p:cNvPr>
          <p:cNvSpPr/>
          <p:nvPr/>
        </p:nvSpPr>
        <p:spPr>
          <a:xfrm>
            <a:off x="303944" y="340917"/>
            <a:ext cx="11584112" cy="6103956"/>
          </a:xfrm>
          <a:prstGeom prst="rect">
            <a:avLst/>
          </a:prstGeom>
          <a:noFill/>
          <a:ln w="762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bg1">
                  <a:lumMod val="85000"/>
                </a:schemeClr>
              </a:solidFill>
            </a:endParaRPr>
          </a:p>
        </p:txBody>
      </p:sp>
      <p:pic>
        <p:nvPicPr>
          <p:cNvPr id="10" name="Picture Placeholder 9">
            <a:extLst>
              <a:ext uri="{FF2B5EF4-FFF2-40B4-BE49-F238E27FC236}">
                <a16:creationId xmlns:a16="http://schemas.microsoft.com/office/drawing/2014/main" id="{D414F708-4A15-7B40-A9CF-A48ACCA7B7E2}"/>
              </a:ext>
            </a:extLst>
          </p:cNvPr>
          <p:cNvPicPr>
            <a:picLocks noGrp="1" noChangeAspect="1"/>
          </p:cNvPicPr>
          <p:nvPr>
            <p:ph type="pic" idx="1"/>
          </p:nvPr>
        </p:nvPicPr>
        <p:blipFill>
          <a:blip r:embed="rId2"/>
          <a:stretch>
            <a:fillRect/>
          </a:stretch>
        </p:blipFill>
        <p:spPr>
          <a:xfrm>
            <a:off x="5073772" y="1409231"/>
            <a:ext cx="6700138" cy="3936331"/>
          </a:xfrm>
        </p:spPr>
      </p:pic>
      <p:sp>
        <p:nvSpPr>
          <p:cNvPr id="11" name="Text Placeholder 3">
            <a:extLst>
              <a:ext uri="{FF2B5EF4-FFF2-40B4-BE49-F238E27FC236}">
                <a16:creationId xmlns:a16="http://schemas.microsoft.com/office/drawing/2014/main" id="{9444D900-0A73-BD4A-B146-9982EE4045C6}"/>
              </a:ext>
            </a:extLst>
          </p:cNvPr>
          <p:cNvSpPr txBox="1">
            <a:spLocks/>
          </p:cNvSpPr>
          <p:nvPr/>
        </p:nvSpPr>
        <p:spPr>
          <a:xfrm>
            <a:off x="483387" y="2360170"/>
            <a:ext cx="4410942" cy="21796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342900" indent="-342900">
              <a:buClr>
                <a:srgbClr val="C00000"/>
              </a:buClr>
              <a:buFont typeface="Lucida Grande" panose="020B0600040502020204" pitchFamily="34" charset="0"/>
              <a:buChar char="▶"/>
            </a:pPr>
            <a:r>
              <a:rPr lang="fi-FI" sz="2000" dirty="0">
                <a:solidFill>
                  <a:schemeClr val="bg2">
                    <a:lumMod val="50000"/>
                  </a:schemeClr>
                </a:solidFill>
                <a:latin typeface="Helvetica Neue Light" panose="02000403000000020004" pitchFamily="2" charset="0"/>
                <a:ea typeface="Helvetica Neue Light" panose="02000403000000020004" pitchFamily="2" charset="0"/>
              </a:rPr>
              <a:t>Toimintakertomuksen rakenne kannattaa tehdä yhdenmukaiseksi toimintasuunnitelman kanssa.</a:t>
            </a:r>
          </a:p>
          <a:p>
            <a:pPr marL="342900" indent="-342900">
              <a:buClr>
                <a:srgbClr val="C00000"/>
              </a:buClr>
              <a:buFont typeface="Lucida Grande" panose="020B0600040502020204" pitchFamily="34" charset="0"/>
              <a:buChar char="▶"/>
            </a:pPr>
            <a:r>
              <a:rPr lang="fi-FI" sz="2000" dirty="0">
                <a:solidFill>
                  <a:schemeClr val="bg2">
                    <a:lumMod val="50000"/>
                  </a:schemeClr>
                </a:solidFill>
                <a:latin typeface="Helvetica Neue Light" panose="02000403000000020004" pitchFamily="2" charset="0"/>
                <a:ea typeface="Helvetica Neue Light" panose="02000403000000020004" pitchFamily="2" charset="0"/>
              </a:rPr>
              <a:t>Toimintakertomus on käytännössä toimintasuunnitelma imperfektissä – jos suunnitelma toteutui</a:t>
            </a:r>
          </a:p>
          <a:p>
            <a:pPr marL="342900" indent="-342900">
              <a:buClr>
                <a:srgbClr val="C00000"/>
              </a:buClr>
              <a:buFont typeface="Lucida Grande" panose="020B0600040502020204" pitchFamily="34" charset="0"/>
              <a:buChar char="▶"/>
            </a:pPr>
            <a:endParaRPr lang="fi-FI" dirty="0">
              <a:solidFill>
                <a:srgbClr val="C00000"/>
              </a:solidFill>
              <a:latin typeface="Helvetica Neue Light" panose="02000403000000020004" pitchFamily="2" charset="0"/>
              <a:ea typeface="Helvetica Neue Light" panose="02000403000000020004" pitchFamily="2" charset="0"/>
            </a:endParaRPr>
          </a:p>
          <a:p>
            <a:pPr marL="342900" indent="-342900">
              <a:buClr>
                <a:srgbClr val="C00000"/>
              </a:buClr>
              <a:buFont typeface="Lucida Grande" panose="020B0600040502020204" pitchFamily="34" charset="0"/>
              <a:buChar char="▶"/>
            </a:pPr>
            <a:endParaRPr lang="fi-FI" dirty="0">
              <a:solidFill>
                <a:schemeClr val="bg2">
                  <a:lumMod val="50000"/>
                </a:schemeClr>
              </a:solidFill>
              <a:latin typeface="Helvetica Neue Light" panose="02000403000000020004" pitchFamily="2" charset="0"/>
              <a:ea typeface="Helvetica Neue Light" panose="02000403000000020004" pitchFamily="2" charset="0"/>
            </a:endParaRPr>
          </a:p>
          <a:p>
            <a:pPr marL="72000">
              <a:lnSpc>
                <a:spcPct val="150000"/>
              </a:lnSpc>
              <a:spcBef>
                <a:spcPts val="0"/>
              </a:spcBef>
              <a:buClr>
                <a:srgbClr val="C00000"/>
              </a:buClr>
            </a:pPr>
            <a:endParaRPr lang="fi-FI" dirty="0">
              <a:solidFill>
                <a:schemeClr val="bg2">
                  <a:lumMod val="50000"/>
                </a:schemeClr>
              </a:solidFill>
              <a:latin typeface="Helvetica Neue Light" panose="02000403000000020004" pitchFamily="2" charset="0"/>
              <a:ea typeface="Helvetica Neue Light" panose="02000403000000020004" pitchFamily="2" charset="0"/>
            </a:endParaRPr>
          </a:p>
          <a:p>
            <a:pPr marL="552600" indent="-480600">
              <a:lnSpc>
                <a:spcPct val="150000"/>
              </a:lnSpc>
              <a:spcBef>
                <a:spcPts val="0"/>
              </a:spcBef>
              <a:buClr>
                <a:srgbClr val="C00000"/>
              </a:buClr>
              <a:buFont typeface="Andale Mono" panose="020B0509000000000004" pitchFamily="49" charset="0"/>
              <a:buChar char="►"/>
            </a:pPr>
            <a:endParaRPr lang="fi-FI" sz="2400" dirty="0">
              <a:solidFill>
                <a:schemeClr val="bg2">
                  <a:lumMod val="50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8371506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51B14B-1455-2941-A3EE-FCCFBF905B0E}"/>
              </a:ext>
            </a:extLst>
          </p:cNvPr>
          <p:cNvPicPr>
            <a:picLocks noChangeAspect="1"/>
          </p:cNvPicPr>
          <p:nvPr/>
        </p:nvPicPr>
        <p:blipFill rotWithShape="1">
          <a:blip r:embed="rId2">
            <a:duotone>
              <a:schemeClr val="bg2">
                <a:shade val="45000"/>
                <a:satMod val="135000"/>
              </a:schemeClr>
              <a:prstClr val="white"/>
            </a:duotone>
          </a:blip>
          <a:srcRect l="94487" r="142"/>
          <a:stretch/>
        </p:blipFill>
        <p:spPr>
          <a:xfrm flipH="1">
            <a:off x="11652169" y="1790"/>
            <a:ext cx="552376" cy="6858000"/>
          </a:xfrm>
          <a:prstGeom prst="rect">
            <a:avLst/>
          </a:prstGeom>
        </p:spPr>
      </p:pic>
      <p:pic>
        <p:nvPicPr>
          <p:cNvPr id="9" name="Picture 8">
            <a:extLst>
              <a:ext uri="{FF2B5EF4-FFF2-40B4-BE49-F238E27FC236}">
                <a16:creationId xmlns:a16="http://schemas.microsoft.com/office/drawing/2014/main" id="{81DA5D4B-C6BF-CE4D-AA9E-ECD46694F84A}"/>
              </a:ext>
            </a:extLst>
          </p:cNvPr>
          <p:cNvPicPr>
            <a:picLocks noChangeAspect="1"/>
          </p:cNvPicPr>
          <p:nvPr/>
        </p:nvPicPr>
        <p:blipFill rotWithShape="1">
          <a:blip r:embed="rId2">
            <a:duotone>
              <a:schemeClr val="bg2">
                <a:shade val="45000"/>
                <a:satMod val="135000"/>
              </a:schemeClr>
              <a:prstClr val="white"/>
            </a:duotone>
          </a:blip>
          <a:srcRect r="90484"/>
          <a:stretch/>
        </p:blipFill>
        <p:spPr>
          <a:xfrm flipH="1">
            <a:off x="0" y="0"/>
            <a:ext cx="978645" cy="6858000"/>
          </a:xfrm>
          <a:prstGeom prst="rect">
            <a:avLst/>
          </a:prstGeom>
        </p:spPr>
      </p:pic>
      <p:pic>
        <p:nvPicPr>
          <p:cNvPr id="10" name="Picture 9">
            <a:extLst>
              <a:ext uri="{FF2B5EF4-FFF2-40B4-BE49-F238E27FC236}">
                <a16:creationId xmlns:a16="http://schemas.microsoft.com/office/drawing/2014/main" id="{25A8D508-E8E6-FC42-85C8-4244E65285F4}"/>
              </a:ext>
            </a:extLst>
          </p:cNvPr>
          <p:cNvPicPr>
            <a:picLocks noChangeAspect="1"/>
          </p:cNvPicPr>
          <p:nvPr/>
        </p:nvPicPr>
        <p:blipFill>
          <a:blip r:embed="rId2">
            <a:duotone>
              <a:schemeClr val="bg2">
                <a:shade val="45000"/>
                <a:satMod val="135000"/>
              </a:schemeClr>
              <a:prstClr val="white"/>
            </a:duotone>
          </a:blip>
          <a:stretch>
            <a:fillRect/>
          </a:stretch>
        </p:blipFill>
        <p:spPr>
          <a:xfrm>
            <a:off x="953995" y="0"/>
            <a:ext cx="10284010" cy="6858000"/>
          </a:xfrm>
          <a:prstGeom prst="rect">
            <a:avLst/>
          </a:prstGeom>
        </p:spPr>
      </p:pic>
      <p:pic>
        <p:nvPicPr>
          <p:cNvPr id="11" name="Picture 10">
            <a:extLst>
              <a:ext uri="{FF2B5EF4-FFF2-40B4-BE49-F238E27FC236}">
                <a16:creationId xmlns:a16="http://schemas.microsoft.com/office/drawing/2014/main" id="{E82FF7C7-66B5-5943-9A5E-6F1BB5F9679B}"/>
              </a:ext>
            </a:extLst>
          </p:cNvPr>
          <p:cNvPicPr>
            <a:picLocks noChangeAspect="1"/>
          </p:cNvPicPr>
          <p:nvPr/>
        </p:nvPicPr>
        <p:blipFill rotWithShape="1">
          <a:blip r:embed="rId2">
            <a:duotone>
              <a:schemeClr val="bg2">
                <a:shade val="45000"/>
                <a:satMod val="135000"/>
              </a:schemeClr>
              <a:prstClr val="white"/>
            </a:duotone>
          </a:blip>
          <a:srcRect l="94487" r="142"/>
          <a:stretch/>
        </p:blipFill>
        <p:spPr>
          <a:xfrm flipH="1">
            <a:off x="11230827" y="0"/>
            <a:ext cx="552376" cy="6858000"/>
          </a:xfrm>
          <a:prstGeom prst="rect">
            <a:avLst/>
          </a:prstGeom>
        </p:spPr>
      </p:pic>
      <p:sp>
        <p:nvSpPr>
          <p:cNvPr id="13" name="Rectangle 12">
            <a:extLst>
              <a:ext uri="{FF2B5EF4-FFF2-40B4-BE49-F238E27FC236}">
                <a16:creationId xmlns:a16="http://schemas.microsoft.com/office/drawing/2014/main" id="{76726F52-47BB-924F-94AB-371812C627C0}"/>
              </a:ext>
            </a:extLst>
          </p:cNvPr>
          <p:cNvSpPr/>
          <p:nvPr/>
        </p:nvSpPr>
        <p:spPr>
          <a:xfrm>
            <a:off x="0" y="-14299"/>
            <a:ext cx="12192000" cy="6858000"/>
          </a:xfrm>
          <a:prstGeom prst="rect">
            <a:avLst/>
          </a:prstGeom>
          <a:gradFill flip="none" rotWithShape="1">
            <a:gsLst>
              <a:gs pos="0">
                <a:schemeClr val="bg1">
                  <a:shade val="30000"/>
                  <a:satMod val="115000"/>
                  <a:alpha val="8000"/>
                </a:schemeClr>
              </a:gs>
              <a:gs pos="50000">
                <a:schemeClr val="bg1">
                  <a:shade val="67500"/>
                  <a:satMod val="115000"/>
                </a:schemeClr>
              </a:gs>
              <a:gs pos="100000">
                <a:schemeClr val="bg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BD9661C9-41CA-5444-AF87-2C794EBF88CC}"/>
              </a:ext>
            </a:extLst>
          </p:cNvPr>
          <p:cNvSpPr>
            <a:spLocks noGrp="1"/>
          </p:cNvSpPr>
          <p:nvPr>
            <p:ph type="title"/>
          </p:nvPr>
        </p:nvSpPr>
        <p:spPr>
          <a:xfrm>
            <a:off x="766674" y="164674"/>
            <a:ext cx="10471331" cy="8599275"/>
          </a:xfrm>
        </p:spPr>
        <p:txBody>
          <a:bodyPr>
            <a:normAutofit fontScale="90000"/>
          </a:bodyPr>
          <a:lstStyle/>
          <a:p>
            <a:pPr>
              <a:lnSpc>
                <a:spcPct val="150000"/>
              </a:lnSpc>
            </a:pPr>
            <a:br>
              <a:rPr lang="fi-FI" sz="7200" b="1" dirty="0">
                <a:solidFill>
                  <a:srgbClr val="C0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br>
              <a:rPr lang="fi-FI" sz="7200" b="1" dirty="0">
                <a:solidFill>
                  <a:srgbClr val="C0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fi-FI" sz="7200" b="1" dirty="0">
                <a:solidFill>
                  <a:srgbClr val="C0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TOP 5 MUISTILISTA</a:t>
            </a:r>
            <a:br>
              <a:rPr lang="fi-FI" sz="4000" dirty="0">
                <a:solidFill>
                  <a:schemeClr val="bg2">
                    <a:lumMod val="50000"/>
                  </a:schemeClr>
                </a:solidFill>
                <a:latin typeface="Helvetica Neue Light" panose="02000403000000020004" pitchFamily="2" charset="0"/>
              </a:rPr>
            </a:br>
            <a:r>
              <a:rPr lang="fi-FI" sz="4000" dirty="0">
                <a:solidFill>
                  <a:schemeClr val="bg2">
                    <a:lumMod val="50000"/>
                  </a:schemeClr>
                </a:solidFill>
                <a:latin typeface="Helvetica Neue Light" panose="02000403000000020004" pitchFamily="2" charset="0"/>
              </a:rPr>
              <a:t>1. Tunnista seurasi visio, missio ja strategia</a:t>
            </a:r>
            <a:br>
              <a:rPr lang="fi-FI" sz="4000" dirty="0">
                <a:solidFill>
                  <a:schemeClr val="bg2">
                    <a:lumMod val="50000"/>
                  </a:schemeClr>
                </a:solidFill>
                <a:latin typeface="Helvetica Neue Light" panose="02000403000000020004" pitchFamily="2" charset="0"/>
              </a:rPr>
            </a:br>
            <a:r>
              <a:rPr lang="fi-FI" sz="4000" dirty="0">
                <a:solidFill>
                  <a:schemeClr val="bg2">
                    <a:lumMod val="50000"/>
                  </a:schemeClr>
                </a:solidFill>
                <a:latin typeface="Helvetica Neue Light" panose="02000403000000020004" pitchFamily="2" charset="0"/>
              </a:rPr>
              <a:t>2. Arvioi nykytila ja määritä painopistealueet</a:t>
            </a:r>
            <a:br>
              <a:rPr lang="fi-FI" sz="4000" dirty="0">
                <a:solidFill>
                  <a:schemeClr val="bg2">
                    <a:lumMod val="50000"/>
                  </a:schemeClr>
                </a:solidFill>
                <a:latin typeface="Helvetica Neue Light" panose="02000403000000020004" pitchFamily="2" charset="0"/>
              </a:rPr>
            </a:br>
            <a:r>
              <a:rPr lang="fi-FI" sz="4000" dirty="0">
                <a:solidFill>
                  <a:schemeClr val="bg2">
                    <a:lumMod val="50000"/>
                  </a:schemeClr>
                </a:solidFill>
                <a:latin typeface="Helvetica Neue Light" panose="02000403000000020004" pitchFamily="2" charset="0"/>
              </a:rPr>
              <a:t>3. Osallista sidosryhmät </a:t>
            </a:r>
            <a:r>
              <a:rPr lang="fi-FI" sz="3100" dirty="0">
                <a:solidFill>
                  <a:schemeClr val="bg2">
                    <a:lumMod val="50000"/>
                  </a:schemeClr>
                </a:solidFill>
                <a:latin typeface="Helvetica Neue Light" panose="02000403000000020004" pitchFamily="2" charset="0"/>
              </a:rPr>
              <a:t>(valmentajat, jäsenet, </a:t>
            </a:r>
            <a:r>
              <a:rPr lang="fi-FI" sz="3100" dirty="0" err="1">
                <a:solidFill>
                  <a:schemeClr val="bg2">
                    <a:lumMod val="50000"/>
                  </a:schemeClr>
                </a:solidFill>
                <a:latin typeface="Helvetica Neue Light" panose="02000403000000020004" pitchFamily="2" charset="0"/>
              </a:rPr>
              <a:t>yht.työkump</a:t>
            </a:r>
            <a:r>
              <a:rPr lang="fi-FI" sz="3100" dirty="0">
                <a:solidFill>
                  <a:schemeClr val="bg2">
                    <a:lumMod val="50000"/>
                  </a:schemeClr>
                </a:solidFill>
                <a:latin typeface="Helvetica Neue Light" panose="02000403000000020004" pitchFamily="2" charset="0"/>
              </a:rPr>
              <a:t>.)</a:t>
            </a:r>
            <a:br>
              <a:rPr lang="fi-FI" sz="4000" dirty="0">
                <a:solidFill>
                  <a:schemeClr val="bg2">
                    <a:lumMod val="50000"/>
                  </a:schemeClr>
                </a:solidFill>
                <a:latin typeface="Helvetica Neue Light" panose="02000403000000020004" pitchFamily="2" charset="0"/>
              </a:rPr>
            </a:br>
            <a:r>
              <a:rPr lang="fi-FI" sz="4000" dirty="0">
                <a:solidFill>
                  <a:schemeClr val="bg2">
                    <a:lumMod val="50000"/>
                  </a:schemeClr>
                </a:solidFill>
                <a:latin typeface="Helvetica Neue Light" panose="02000403000000020004" pitchFamily="2" charset="0"/>
              </a:rPr>
              <a:t>4. Aseta tavoitteet </a:t>
            </a:r>
            <a:r>
              <a:rPr lang="fi-FI" sz="3600" dirty="0">
                <a:solidFill>
                  <a:schemeClr val="bg2">
                    <a:lumMod val="50000"/>
                  </a:schemeClr>
                </a:solidFill>
                <a:latin typeface="Helvetica Neue Light" panose="02000403000000020004" pitchFamily="2" charset="0"/>
              </a:rPr>
              <a:t>(tee asioita, älä vain pyri tekemään) </a:t>
            </a:r>
            <a:br>
              <a:rPr lang="fi-FI" sz="4000" dirty="0">
                <a:solidFill>
                  <a:schemeClr val="bg2">
                    <a:lumMod val="50000"/>
                  </a:schemeClr>
                </a:solidFill>
                <a:latin typeface="Helvetica Neue Light" panose="02000403000000020004" pitchFamily="2" charset="0"/>
              </a:rPr>
            </a:br>
            <a:r>
              <a:rPr lang="fi-FI" sz="4000" dirty="0">
                <a:solidFill>
                  <a:schemeClr val="bg2">
                    <a:lumMod val="50000"/>
                  </a:schemeClr>
                </a:solidFill>
                <a:latin typeface="Helvetica Neue Light" panose="02000403000000020004" pitchFamily="2" charset="0"/>
              </a:rPr>
              <a:t>5. Seuraa tavoitteiden toteutumista</a:t>
            </a:r>
            <a:br>
              <a:rPr lang="fi-FI" sz="4000" dirty="0">
                <a:solidFill>
                  <a:schemeClr val="bg2">
                    <a:lumMod val="50000"/>
                  </a:schemeClr>
                </a:solidFill>
                <a:latin typeface="Helvetica Neue Light" panose="02000403000000020004" pitchFamily="2" charset="0"/>
              </a:rPr>
            </a:br>
            <a:br>
              <a:rPr lang="fi-FI" sz="4000" dirty="0">
                <a:solidFill>
                  <a:schemeClr val="bg2">
                    <a:lumMod val="50000"/>
                  </a:schemeClr>
                </a:solidFill>
                <a:latin typeface="Helvetica Neue Light" panose="02000403000000020004" pitchFamily="2" charset="0"/>
              </a:rPr>
            </a:br>
            <a:br>
              <a:rPr lang="fi-FI" b="1" dirty="0">
                <a:solidFill>
                  <a:schemeClr val="tx1">
                    <a:lumMod val="85000"/>
                    <a:lumOff val="15000"/>
                  </a:schemeClr>
                </a:solidFill>
              </a:rPr>
            </a:br>
            <a:endParaRPr lang="fi-FI" sz="3600" dirty="0">
              <a:solidFill>
                <a:schemeClr val="bg2">
                  <a:lumMod val="50000"/>
                </a:schemeClr>
              </a:solidFill>
              <a:latin typeface="Helvetica Neue Light" panose="02000403000000020004" pitchFamily="2" charset="0"/>
              <a:ea typeface="Helvetica Neue Light" panose="02000403000000020004" pitchFamily="2" charset="0"/>
            </a:endParaRPr>
          </a:p>
        </p:txBody>
      </p:sp>
      <p:sp>
        <p:nvSpPr>
          <p:cNvPr id="12" name="Rectangle 11">
            <a:extLst>
              <a:ext uri="{FF2B5EF4-FFF2-40B4-BE49-F238E27FC236}">
                <a16:creationId xmlns:a16="http://schemas.microsoft.com/office/drawing/2014/main" id="{14F22AC2-A658-464D-B760-CC89BA6F2769}"/>
              </a:ext>
            </a:extLst>
          </p:cNvPr>
          <p:cNvSpPr/>
          <p:nvPr/>
        </p:nvSpPr>
        <p:spPr>
          <a:xfrm>
            <a:off x="303944" y="325419"/>
            <a:ext cx="11584112" cy="6103956"/>
          </a:xfrm>
          <a:prstGeom prst="rect">
            <a:avLst/>
          </a:prstGeom>
          <a:noFill/>
          <a:ln w="762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C00000"/>
              </a:solidFill>
            </a:endParaRPr>
          </a:p>
        </p:txBody>
      </p:sp>
    </p:spTree>
    <p:extLst>
      <p:ext uri="{BB962C8B-B14F-4D97-AF65-F5344CB8AC3E}">
        <p14:creationId xmlns:p14="http://schemas.microsoft.com/office/powerpoint/2010/main" val="2155247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51B14B-1455-2941-A3EE-FCCFBF905B0E}"/>
              </a:ext>
            </a:extLst>
          </p:cNvPr>
          <p:cNvPicPr>
            <a:picLocks noChangeAspect="1"/>
          </p:cNvPicPr>
          <p:nvPr/>
        </p:nvPicPr>
        <p:blipFill rotWithShape="1">
          <a:blip r:embed="rId3">
            <a:duotone>
              <a:schemeClr val="bg2">
                <a:shade val="45000"/>
                <a:satMod val="135000"/>
              </a:schemeClr>
              <a:prstClr val="white"/>
            </a:duotone>
          </a:blip>
          <a:srcRect l="94487" r="142"/>
          <a:stretch/>
        </p:blipFill>
        <p:spPr>
          <a:xfrm flipH="1">
            <a:off x="11652169" y="1790"/>
            <a:ext cx="552376" cy="6858000"/>
          </a:xfrm>
          <a:prstGeom prst="rect">
            <a:avLst/>
          </a:prstGeom>
        </p:spPr>
      </p:pic>
      <p:pic>
        <p:nvPicPr>
          <p:cNvPr id="9" name="Picture 8">
            <a:extLst>
              <a:ext uri="{FF2B5EF4-FFF2-40B4-BE49-F238E27FC236}">
                <a16:creationId xmlns:a16="http://schemas.microsoft.com/office/drawing/2014/main" id="{81DA5D4B-C6BF-CE4D-AA9E-ECD46694F84A}"/>
              </a:ext>
            </a:extLst>
          </p:cNvPr>
          <p:cNvPicPr>
            <a:picLocks noChangeAspect="1"/>
          </p:cNvPicPr>
          <p:nvPr/>
        </p:nvPicPr>
        <p:blipFill rotWithShape="1">
          <a:blip r:embed="rId3">
            <a:duotone>
              <a:schemeClr val="bg2">
                <a:shade val="45000"/>
                <a:satMod val="135000"/>
              </a:schemeClr>
              <a:prstClr val="white"/>
            </a:duotone>
          </a:blip>
          <a:srcRect r="90484"/>
          <a:stretch/>
        </p:blipFill>
        <p:spPr>
          <a:xfrm flipH="1">
            <a:off x="0" y="0"/>
            <a:ext cx="978645" cy="6858000"/>
          </a:xfrm>
          <a:prstGeom prst="rect">
            <a:avLst/>
          </a:prstGeom>
        </p:spPr>
      </p:pic>
      <p:pic>
        <p:nvPicPr>
          <p:cNvPr id="10" name="Picture 9">
            <a:extLst>
              <a:ext uri="{FF2B5EF4-FFF2-40B4-BE49-F238E27FC236}">
                <a16:creationId xmlns:a16="http://schemas.microsoft.com/office/drawing/2014/main" id="{25A8D508-E8E6-FC42-85C8-4244E65285F4}"/>
              </a:ext>
            </a:extLst>
          </p:cNvPr>
          <p:cNvPicPr>
            <a:picLocks noChangeAspect="1"/>
          </p:cNvPicPr>
          <p:nvPr/>
        </p:nvPicPr>
        <p:blipFill>
          <a:blip r:embed="rId3">
            <a:duotone>
              <a:schemeClr val="bg2">
                <a:shade val="45000"/>
                <a:satMod val="135000"/>
              </a:schemeClr>
              <a:prstClr val="white"/>
            </a:duotone>
          </a:blip>
          <a:stretch>
            <a:fillRect/>
          </a:stretch>
        </p:blipFill>
        <p:spPr>
          <a:xfrm>
            <a:off x="953995" y="0"/>
            <a:ext cx="10284010" cy="6858000"/>
          </a:xfrm>
          <a:prstGeom prst="rect">
            <a:avLst/>
          </a:prstGeom>
        </p:spPr>
      </p:pic>
      <p:pic>
        <p:nvPicPr>
          <p:cNvPr id="11" name="Picture 10">
            <a:extLst>
              <a:ext uri="{FF2B5EF4-FFF2-40B4-BE49-F238E27FC236}">
                <a16:creationId xmlns:a16="http://schemas.microsoft.com/office/drawing/2014/main" id="{E82FF7C7-66B5-5943-9A5E-6F1BB5F9679B}"/>
              </a:ext>
            </a:extLst>
          </p:cNvPr>
          <p:cNvPicPr>
            <a:picLocks noChangeAspect="1"/>
          </p:cNvPicPr>
          <p:nvPr/>
        </p:nvPicPr>
        <p:blipFill rotWithShape="1">
          <a:blip r:embed="rId3">
            <a:duotone>
              <a:schemeClr val="bg2">
                <a:shade val="45000"/>
                <a:satMod val="135000"/>
              </a:schemeClr>
              <a:prstClr val="white"/>
            </a:duotone>
          </a:blip>
          <a:srcRect l="94487" r="142"/>
          <a:stretch/>
        </p:blipFill>
        <p:spPr>
          <a:xfrm flipH="1">
            <a:off x="11230827" y="0"/>
            <a:ext cx="552376" cy="6858000"/>
          </a:xfrm>
          <a:prstGeom prst="rect">
            <a:avLst/>
          </a:prstGeom>
        </p:spPr>
      </p:pic>
      <p:sp>
        <p:nvSpPr>
          <p:cNvPr id="13" name="Rectangle 12">
            <a:extLst>
              <a:ext uri="{FF2B5EF4-FFF2-40B4-BE49-F238E27FC236}">
                <a16:creationId xmlns:a16="http://schemas.microsoft.com/office/drawing/2014/main" id="{76726F52-47BB-924F-94AB-371812C627C0}"/>
              </a:ext>
            </a:extLst>
          </p:cNvPr>
          <p:cNvSpPr/>
          <p:nvPr/>
        </p:nvSpPr>
        <p:spPr>
          <a:xfrm>
            <a:off x="-6350" y="0"/>
            <a:ext cx="12192000" cy="6858000"/>
          </a:xfrm>
          <a:prstGeom prst="rect">
            <a:avLst/>
          </a:prstGeom>
          <a:gradFill flip="none" rotWithShape="1">
            <a:gsLst>
              <a:gs pos="0">
                <a:schemeClr val="bg1">
                  <a:shade val="30000"/>
                  <a:satMod val="115000"/>
                  <a:alpha val="8000"/>
                </a:schemeClr>
              </a:gs>
              <a:gs pos="50000">
                <a:schemeClr val="bg1">
                  <a:shade val="67500"/>
                  <a:satMod val="115000"/>
                </a:schemeClr>
              </a:gs>
              <a:gs pos="100000">
                <a:schemeClr val="bg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800" b="1" dirty="0">
                <a:solidFill>
                  <a:srgbClr val="FF0000"/>
                </a:solidFill>
                <a:latin typeface="Helvetica Neue Light" panose="02000403000000020004"/>
              </a:rPr>
              <a:t>AJATTELE SANAA TOIMINTASUUNNITELMA.</a:t>
            </a:r>
          </a:p>
          <a:p>
            <a:pPr algn="ctr"/>
            <a:endParaRPr lang="fi-FI" sz="4800" b="1" dirty="0">
              <a:solidFill>
                <a:srgbClr val="FF0000"/>
              </a:solidFill>
              <a:latin typeface="Helvetica Neue Light" panose="02000403000000020004"/>
            </a:endParaRPr>
          </a:p>
          <a:p>
            <a:pPr algn="ctr"/>
            <a:r>
              <a:rPr lang="fi-FI" sz="4800" b="1" dirty="0">
                <a:solidFill>
                  <a:srgbClr val="FF0000"/>
                </a:solidFill>
                <a:latin typeface="Helvetica Neue Light" panose="02000403000000020004"/>
              </a:rPr>
              <a:t>Mikä sana / tunne /ajatus sinulle tulee ensimmäisenä mieleen?</a:t>
            </a:r>
          </a:p>
          <a:p>
            <a:pPr algn="ctr"/>
            <a:endParaRPr lang="fi-FI" sz="4800" b="1" dirty="0">
              <a:solidFill>
                <a:srgbClr val="FF0000"/>
              </a:solidFill>
              <a:latin typeface="Helvetica Neue Light" panose="02000403000000020004"/>
            </a:endParaRPr>
          </a:p>
          <a:p>
            <a:pPr algn="ctr"/>
            <a:r>
              <a:rPr lang="fi-FI" sz="4800" b="1" dirty="0">
                <a:solidFill>
                  <a:srgbClr val="FF0000"/>
                </a:solidFill>
                <a:latin typeface="Helvetica Neue Light" panose="02000403000000020004"/>
              </a:rPr>
              <a:t>Kirjoita vastauksesi chattiin. </a:t>
            </a:r>
          </a:p>
        </p:txBody>
      </p:sp>
      <p:sp>
        <p:nvSpPr>
          <p:cNvPr id="12" name="Rectangle 11">
            <a:extLst>
              <a:ext uri="{FF2B5EF4-FFF2-40B4-BE49-F238E27FC236}">
                <a16:creationId xmlns:a16="http://schemas.microsoft.com/office/drawing/2014/main" id="{14F22AC2-A658-464D-B760-CC89BA6F2769}"/>
              </a:ext>
            </a:extLst>
          </p:cNvPr>
          <p:cNvSpPr/>
          <p:nvPr/>
        </p:nvSpPr>
        <p:spPr>
          <a:xfrm>
            <a:off x="303944" y="325419"/>
            <a:ext cx="11584112" cy="6103956"/>
          </a:xfrm>
          <a:prstGeom prst="rect">
            <a:avLst/>
          </a:prstGeom>
          <a:noFill/>
          <a:ln w="762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C00000"/>
              </a:solidFill>
            </a:endParaRPr>
          </a:p>
        </p:txBody>
      </p:sp>
      <p:sp>
        <p:nvSpPr>
          <p:cNvPr id="14" name="Title 1">
            <a:extLst>
              <a:ext uri="{FF2B5EF4-FFF2-40B4-BE49-F238E27FC236}">
                <a16:creationId xmlns:a16="http://schemas.microsoft.com/office/drawing/2014/main" id="{DD4B9E91-9B7A-7547-ACFA-43837990E062}"/>
              </a:ext>
            </a:extLst>
          </p:cNvPr>
          <p:cNvSpPr txBox="1">
            <a:spLocks/>
          </p:cNvSpPr>
          <p:nvPr/>
        </p:nvSpPr>
        <p:spPr>
          <a:xfrm>
            <a:off x="594772" y="1507715"/>
            <a:ext cx="11002456" cy="502486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i-FI" sz="7100" b="1" dirty="0">
              <a:solidFill>
                <a:srgbClr val="C00000"/>
              </a:solidFill>
              <a:latin typeface="Helvetica Neue Condensed"/>
              <a:ea typeface="Helvetica Neue Condensed" panose="02000503000000020004" pitchFamily="2" charset="0"/>
              <a:cs typeface="Helvetica Neue Condensed" panose="02000503000000020004" pitchFamily="2" charset="0"/>
            </a:endParaRPr>
          </a:p>
          <a:p>
            <a:endParaRPr lang="fi-FI" sz="7100" b="1" dirty="0">
              <a:solidFill>
                <a:srgbClr val="C00000"/>
              </a:solidFill>
              <a:latin typeface="Helvetica Neue Condensed"/>
              <a:ea typeface="Helvetica Neue Condensed" panose="02000503000000020004" pitchFamily="2" charset="0"/>
              <a:cs typeface="Helvetica Neue Condensed" panose="02000503000000020004" pitchFamily="2" charset="0"/>
            </a:endParaRPr>
          </a:p>
          <a:p>
            <a:endParaRPr lang="fi-FI" sz="3600" dirty="0">
              <a:solidFill>
                <a:schemeClr val="bg2">
                  <a:lumMod val="50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3314898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51B14B-1455-2941-A3EE-FCCFBF905B0E}"/>
              </a:ext>
            </a:extLst>
          </p:cNvPr>
          <p:cNvPicPr>
            <a:picLocks noChangeAspect="1"/>
          </p:cNvPicPr>
          <p:nvPr/>
        </p:nvPicPr>
        <p:blipFill rotWithShape="1">
          <a:blip r:embed="rId3">
            <a:duotone>
              <a:schemeClr val="bg2">
                <a:shade val="45000"/>
                <a:satMod val="135000"/>
              </a:schemeClr>
              <a:prstClr val="white"/>
            </a:duotone>
          </a:blip>
          <a:srcRect l="94487" r="142"/>
          <a:stretch/>
        </p:blipFill>
        <p:spPr>
          <a:xfrm flipH="1">
            <a:off x="11652169" y="1790"/>
            <a:ext cx="552376" cy="6858000"/>
          </a:xfrm>
          <a:prstGeom prst="rect">
            <a:avLst/>
          </a:prstGeom>
        </p:spPr>
      </p:pic>
      <p:pic>
        <p:nvPicPr>
          <p:cNvPr id="9" name="Picture 8">
            <a:extLst>
              <a:ext uri="{FF2B5EF4-FFF2-40B4-BE49-F238E27FC236}">
                <a16:creationId xmlns:a16="http://schemas.microsoft.com/office/drawing/2014/main" id="{81DA5D4B-C6BF-CE4D-AA9E-ECD46694F84A}"/>
              </a:ext>
            </a:extLst>
          </p:cNvPr>
          <p:cNvPicPr>
            <a:picLocks noChangeAspect="1"/>
          </p:cNvPicPr>
          <p:nvPr/>
        </p:nvPicPr>
        <p:blipFill rotWithShape="1">
          <a:blip r:embed="rId3">
            <a:duotone>
              <a:schemeClr val="bg2">
                <a:shade val="45000"/>
                <a:satMod val="135000"/>
              </a:schemeClr>
              <a:prstClr val="white"/>
            </a:duotone>
          </a:blip>
          <a:srcRect r="90484"/>
          <a:stretch/>
        </p:blipFill>
        <p:spPr>
          <a:xfrm flipH="1">
            <a:off x="0" y="0"/>
            <a:ext cx="978645" cy="6858000"/>
          </a:xfrm>
          <a:prstGeom prst="rect">
            <a:avLst/>
          </a:prstGeom>
        </p:spPr>
      </p:pic>
      <p:pic>
        <p:nvPicPr>
          <p:cNvPr id="10" name="Picture 9">
            <a:extLst>
              <a:ext uri="{FF2B5EF4-FFF2-40B4-BE49-F238E27FC236}">
                <a16:creationId xmlns:a16="http://schemas.microsoft.com/office/drawing/2014/main" id="{25A8D508-E8E6-FC42-85C8-4244E65285F4}"/>
              </a:ext>
            </a:extLst>
          </p:cNvPr>
          <p:cNvPicPr>
            <a:picLocks noChangeAspect="1"/>
          </p:cNvPicPr>
          <p:nvPr/>
        </p:nvPicPr>
        <p:blipFill>
          <a:blip r:embed="rId3">
            <a:duotone>
              <a:schemeClr val="bg2">
                <a:shade val="45000"/>
                <a:satMod val="135000"/>
              </a:schemeClr>
              <a:prstClr val="white"/>
            </a:duotone>
          </a:blip>
          <a:stretch>
            <a:fillRect/>
          </a:stretch>
        </p:blipFill>
        <p:spPr>
          <a:xfrm>
            <a:off x="953995" y="0"/>
            <a:ext cx="10284010" cy="6858000"/>
          </a:xfrm>
          <a:prstGeom prst="rect">
            <a:avLst/>
          </a:prstGeom>
        </p:spPr>
      </p:pic>
      <p:pic>
        <p:nvPicPr>
          <p:cNvPr id="11" name="Picture 10">
            <a:extLst>
              <a:ext uri="{FF2B5EF4-FFF2-40B4-BE49-F238E27FC236}">
                <a16:creationId xmlns:a16="http://schemas.microsoft.com/office/drawing/2014/main" id="{E82FF7C7-66B5-5943-9A5E-6F1BB5F9679B}"/>
              </a:ext>
            </a:extLst>
          </p:cNvPr>
          <p:cNvPicPr>
            <a:picLocks noChangeAspect="1"/>
          </p:cNvPicPr>
          <p:nvPr/>
        </p:nvPicPr>
        <p:blipFill rotWithShape="1">
          <a:blip r:embed="rId3">
            <a:duotone>
              <a:schemeClr val="bg2">
                <a:shade val="45000"/>
                <a:satMod val="135000"/>
              </a:schemeClr>
              <a:prstClr val="white"/>
            </a:duotone>
          </a:blip>
          <a:srcRect l="94487" r="142"/>
          <a:stretch/>
        </p:blipFill>
        <p:spPr>
          <a:xfrm flipH="1">
            <a:off x="11230827" y="0"/>
            <a:ext cx="552376" cy="6858000"/>
          </a:xfrm>
          <a:prstGeom prst="rect">
            <a:avLst/>
          </a:prstGeom>
        </p:spPr>
      </p:pic>
      <p:sp>
        <p:nvSpPr>
          <p:cNvPr id="13" name="Rectangle 12">
            <a:extLst>
              <a:ext uri="{FF2B5EF4-FFF2-40B4-BE49-F238E27FC236}">
                <a16:creationId xmlns:a16="http://schemas.microsoft.com/office/drawing/2014/main" id="{76726F52-47BB-924F-94AB-371812C627C0}"/>
              </a:ext>
            </a:extLst>
          </p:cNvPr>
          <p:cNvSpPr/>
          <p:nvPr/>
        </p:nvSpPr>
        <p:spPr>
          <a:xfrm>
            <a:off x="0" y="16498"/>
            <a:ext cx="12192000" cy="6858000"/>
          </a:xfrm>
          <a:prstGeom prst="rect">
            <a:avLst/>
          </a:prstGeom>
          <a:gradFill flip="none" rotWithShape="1">
            <a:gsLst>
              <a:gs pos="0">
                <a:schemeClr val="bg1">
                  <a:shade val="30000"/>
                  <a:satMod val="115000"/>
                  <a:alpha val="8000"/>
                </a:schemeClr>
              </a:gs>
              <a:gs pos="50000">
                <a:schemeClr val="bg1">
                  <a:shade val="67500"/>
                  <a:satMod val="115000"/>
                </a:schemeClr>
              </a:gs>
              <a:gs pos="100000">
                <a:schemeClr val="bg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BD9661C9-41CA-5444-AF87-2C794EBF88CC}"/>
              </a:ext>
            </a:extLst>
          </p:cNvPr>
          <p:cNvSpPr>
            <a:spLocks noGrp="1"/>
          </p:cNvSpPr>
          <p:nvPr>
            <p:ph type="title"/>
          </p:nvPr>
        </p:nvSpPr>
        <p:spPr>
          <a:xfrm>
            <a:off x="658400" y="820133"/>
            <a:ext cx="10471331" cy="5250730"/>
          </a:xfrm>
        </p:spPr>
        <p:txBody>
          <a:bodyPr>
            <a:normAutofit/>
          </a:bodyPr>
          <a:lstStyle/>
          <a:p>
            <a:endParaRPr lang="fi-FI" sz="3600" b="1" dirty="0">
              <a:solidFill>
                <a:schemeClr val="bg2">
                  <a:lumMod val="50000"/>
                </a:schemeClr>
              </a:solidFill>
              <a:latin typeface="Helvetica Neue Light" panose="02000403000000020004" pitchFamily="2" charset="0"/>
            </a:endParaRPr>
          </a:p>
        </p:txBody>
      </p:sp>
      <p:sp>
        <p:nvSpPr>
          <p:cNvPr id="12" name="Rectangle 11">
            <a:extLst>
              <a:ext uri="{FF2B5EF4-FFF2-40B4-BE49-F238E27FC236}">
                <a16:creationId xmlns:a16="http://schemas.microsoft.com/office/drawing/2014/main" id="{14F22AC2-A658-464D-B760-CC89BA6F2769}"/>
              </a:ext>
            </a:extLst>
          </p:cNvPr>
          <p:cNvSpPr/>
          <p:nvPr/>
        </p:nvSpPr>
        <p:spPr>
          <a:xfrm>
            <a:off x="303944" y="325419"/>
            <a:ext cx="11584112" cy="6103956"/>
          </a:xfrm>
          <a:prstGeom prst="rect">
            <a:avLst/>
          </a:prstGeom>
          <a:noFill/>
          <a:ln w="762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C00000"/>
              </a:solidFill>
            </a:endParaRPr>
          </a:p>
        </p:txBody>
      </p:sp>
      <p:pic>
        <p:nvPicPr>
          <p:cNvPr id="5" name="Kuva 4">
            <a:extLst>
              <a:ext uri="{FF2B5EF4-FFF2-40B4-BE49-F238E27FC236}">
                <a16:creationId xmlns:a16="http://schemas.microsoft.com/office/drawing/2014/main" id="{82D8858C-AABA-433D-B516-E472B8F0AFB8}"/>
              </a:ext>
            </a:extLst>
          </p:cNvPr>
          <p:cNvPicPr>
            <a:picLocks noChangeAspect="1"/>
          </p:cNvPicPr>
          <p:nvPr/>
        </p:nvPicPr>
        <p:blipFill>
          <a:blip r:embed="rId4"/>
          <a:stretch>
            <a:fillRect/>
          </a:stretch>
        </p:blipFill>
        <p:spPr>
          <a:xfrm>
            <a:off x="0" y="0"/>
            <a:ext cx="12192000" cy="6858000"/>
          </a:xfrm>
          <a:prstGeom prst="rect">
            <a:avLst/>
          </a:prstGeom>
        </p:spPr>
      </p:pic>
      <p:sp>
        <p:nvSpPr>
          <p:cNvPr id="6" name="Tekstiruutu 5">
            <a:extLst>
              <a:ext uri="{FF2B5EF4-FFF2-40B4-BE49-F238E27FC236}">
                <a16:creationId xmlns:a16="http://schemas.microsoft.com/office/drawing/2014/main" id="{BC602C7A-70BC-48AB-9C5D-C70C9981A779}"/>
              </a:ext>
            </a:extLst>
          </p:cNvPr>
          <p:cNvSpPr txBox="1"/>
          <p:nvPr/>
        </p:nvSpPr>
        <p:spPr>
          <a:xfrm>
            <a:off x="354456" y="606434"/>
            <a:ext cx="3560150" cy="3371136"/>
          </a:xfrm>
          <a:prstGeom prst="irregularSeal1">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fi-FI" sz="2400" b="1" dirty="0">
                <a:ln w="22225">
                  <a:solidFill>
                    <a:schemeClr val="accent2"/>
                  </a:solidFill>
                  <a:prstDash val="solid"/>
                </a:ln>
                <a:solidFill>
                  <a:schemeClr val="accent2">
                    <a:lumMod val="40000"/>
                    <a:lumOff val="60000"/>
                  </a:schemeClr>
                </a:solidFill>
              </a:rPr>
              <a:t>SELVIYTYÄ VAI KUKOISTAA? </a:t>
            </a:r>
          </a:p>
          <a:p>
            <a:r>
              <a:rPr lang="fi-FI" sz="2400" b="1" dirty="0">
                <a:ln w="22225">
                  <a:solidFill>
                    <a:schemeClr val="accent2"/>
                  </a:solidFill>
                  <a:prstDash val="solid"/>
                </a:ln>
                <a:solidFill>
                  <a:schemeClr val="accent2">
                    <a:lumMod val="40000"/>
                    <a:lumOff val="60000"/>
                  </a:schemeClr>
                </a:solidFill>
              </a:rPr>
              <a:t>SINÄ PÄÄTÄT.</a:t>
            </a:r>
          </a:p>
        </p:txBody>
      </p:sp>
    </p:spTree>
    <p:extLst>
      <p:ext uri="{BB962C8B-B14F-4D97-AF65-F5344CB8AC3E}">
        <p14:creationId xmlns:p14="http://schemas.microsoft.com/office/powerpoint/2010/main" val="2253492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51B14B-1455-2941-A3EE-FCCFBF905B0E}"/>
              </a:ext>
            </a:extLst>
          </p:cNvPr>
          <p:cNvPicPr>
            <a:picLocks noChangeAspect="1"/>
          </p:cNvPicPr>
          <p:nvPr/>
        </p:nvPicPr>
        <p:blipFill rotWithShape="1">
          <a:blip r:embed="rId3">
            <a:duotone>
              <a:schemeClr val="bg2">
                <a:shade val="45000"/>
                <a:satMod val="135000"/>
              </a:schemeClr>
              <a:prstClr val="white"/>
            </a:duotone>
          </a:blip>
          <a:srcRect l="94487" r="142"/>
          <a:stretch/>
        </p:blipFill>
        <p:spPr>
          <a:xfrm flipH="1">
            <a:off x="11652169" y="1790"/>
            <a:ext cx="552376" cy="6858000"/>
          </a:xfrm>
          <a:prstGeom prst="rect">
            <a:avLst/>
          </a:prstGeom>
        </p:spPr>
      </p:pic>
      <p:pic>
        <p:nvPicPr>
          <p:cNvPr id="9" name="Picture 8">
            <a:extLst>
              <a:ext uri="{FF2B5EF4-FFF2-40B4-BE49-F238E27FC236}">
                <a16:creationId xmlns:a16="http://schemas.microsoft.com/office/drawing/2014/main" id="{81DA5D4B-C6BF-CE4D-AA9E-ECD46694F84A}"/>
              </a:ext>
            </a:extLst>
          </p:cNvPr>
          <p:cNvPicPr>
            <a:picLocks noChangeAspect="1"/>
          </p:cNvPicPr>
          <p:nvPr/>
        </p:nvPicPr>
        <p:blipFill rotWithShape="1">
          <a:blip r:embed="rId3">
            <a:duotone>
              <a:schemeClr val="bg2">
                <a:shade val="45000"/>
                <a:satMod val="135000"/>
              </a:schemeClr>
              <a:prstClr val="white"/>
            </a:duotone>
          </a:blip>
          <a:srcRect r="90484"/>
          <a:stretch/>
        </p:blipFill>
        <p:spPr>
          <a:xfrm flipH="1">
            <a:off x="0" y="0"/>
            <a:ext cx="978645" cy="6858000"/>
          </a:xfrm>
          <a:prstGeom prst="rect">
            <a:avLst/>
          </a:prstGeom>
        </p:spPr>
      </p:pic>
      <p:pic>
        <p:nvPicPr>
          <p:cNvPr id="10" name="Picture 9">
            <a:extLst>
              <a:ext uri="{FF2B5EF4-FFF2-40B4-BE49-F238E27FC236}">
                <a16:creationId xmlns:a16="http://schemas.microsoft.com/office/drawing/2014/main" id="{25A8D508-E8E6-FC42-85C8-4244E65285F4}"/>
              </a:ext>
            </a:extLst>
          </p:cNvPr>
          <p:cNvPicPr>
            <a:picLocks noChangeAspect="1"/>
          </p:cNvPicPr>
          <p:nvPr/>
        </p:nvPicPr>
        <p:blipFill>
          <a:blip r:embed="rId3">
            <a:duotone>
              <a:schemeClr val="bg2">
                <a:shade val="45000"/>
                <a:satMod val="135000"/>
              </a:schemeClr>
              <a:prstClr val="white"/>
            </a:duotone>
          </a:blip>
          <a:stretch>
            <a:fillRect/>
          </a:stretch>
        </p:blipFill>
        <p:spPr>
          <a:xfrm>
            <a:off x="953995" y="0"/>
            <a:ext cx="10284010" cy="6858000"/>
          </a:xfrm>
          <a:prstGeom prst="rect">
            <a:avLst/>
          </a:prstGeom>
        </p:spPr>
      </p:pic>
      <p:pic>
        <p:nvPicPr>
          <p:cNvPr id="11" name="Picture 10">
            <a:extLst>
              <a:ext uri="{FF2B5EF4-FFF2-40B4-BE49-F238E27FC236}">
                <a16:creationId xmlns:a16="http://schemas.microsoft.com/office/drawing/2014/main" id="{E82FF7C7-66B5-5943-9A5E-6F1BB5F9679B}"/>
              </a:ext>
            </a:extLst>
          </p:cNvPr>
          <p:cNvPicPr>
            <a:picLocks noChangeAspect="1"/>
          </p:cNvPicPr>
          <p:nvPr/>
        </p:nvPicPr>
        <p:blipFill rotWithShape="1">
          <a:blip r:embed="rId3">
            <a:duotone>
              <a:schemeClr val="bg2">
                <a:shade val="45000"/>
                <a:satMod val="135000"/>
              </a:schemeClr>
              <a:prstClr val="white"/>
            </a:duotone>
          </a:blip>
          <a:srcRect l="94487" r="142"/>
          <a:stretch/>
        </p:blipFill>
        <p:spPr>
          <a:xfrm flipH="1">
            <a:off x="11230827" y="0"/>
            <a:ext cx="552376" cy="6858000"/>
          </a:xfrm>
          <a:prstGeom prst="rect">
            <a:avLst/>
          </a:prstGeom>
        </p:spPr>
      </p:pic>
      <p:sp>
        <p:nvSpPr>
          <p:cNvPr id="13" name="Rectangle 12">
            <a:extLst>
              <a:ext uri="{FF2B5EF4-FFF2-40B4-BE49-F238E27FC236}">
                <a16:creationId xmlns:a16="http://schemas.microsoft.com/office/drawing/2014/main" id="{76726F52-47BB-924F-94AB-371812C627C0}"/>
              </a:ext>
            </a:extLst>
          </p:cNvPr>
          <p:cNvSpPr/>
          <p:nvPr/>
        </p:nvSpPr>
        <p:spPr>
          <a:xfrm>
            <a:off x="-6350" y="0"/>
            <a:ext cx="12192000" cy="6858000"/>
          </a:xfrm>
          <a:prstGeom prst="rect">
            <a:avLst/>
          </a:prstGeom>
          <a:gradFill flip="none" rotWithShape="1">
            <a:gsLst>
              <a:gs pos="0">
                <a:schemeClr val="bg1">
                  <a:shade val="30000"/>
                  <a:satMod val="115000"/>
                  <a:alpha val="8000"/>
                </a:schemeClr>
              </a:gs>
              <a:gs pos="50000">
                <a:schemeClr val="bg1">
                  <a:shade val="67500"/>
                  <a:satMod val="115000"/>
                </a:schemeClr>
              </a:gs>
              <a:gs pos="100000">
                <a:schemeClr val="bg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Text Placeholder 2">
            <a:extLst>
              <a:ext uri="{FF2B5EF4-FFF2-40B4-BE49-F238E27FC236}">
                <a16:creationId xmlns:a16="http://schemas.microsoft.com/office/drawing/2014/main" id="{E9847DCC-F150-B44F-A5B1-B64F89639190}"/>
              </a:ext>
            </a:extLst>
          </p:cNvPr>
          <p:cNvSpPr>
            <a:spLocks noGrp="1"/>
          </p:cNvSpPr>
          <p:nvPr>
            <p:ph type="body" idx="1"/>
          </p:nvPr>
        </p:nvSpPr>
        <p:spPr/>
        <p:txBody>
          <a:bodyPr/>
          <a:lstStyle/>
          <a:p>
            <a:endParaRPr lang="fi-FI">
              <a:solidFill>
                <a:schemeClr val="bg2">
                  <a:lumMod val="50000"/>
                </a:schemeClr>
              </a:solidFill>
              <a:latin typeface="Helvetica Neue Light" panose="02000403000000020004" pitchFamily="2" charset="0"/>
              <a:ea typeface="Helvetica Neue Light" panose="02000403000000020004" pitchFamily="2" charset="0"/>
            </a:endParaRPr>
          </a:p>
          <a:p>
            <a:endParaRPr lang="fi-FI"/>
          </a:p>
        </p:txBody>
      </p:sp>
      <p:sp>
        <p:nvSpPr>
          <p:cNvPr id="12" name="Rectangle 11">
            <a:extLst>
              <a:ext uri="{FF2B5EF4-FFF2-40B4-BE49-F238E27FC236}">
                <a16:creationId xmlns:a16="http://schemas.microsoft.com/office/drawing/2014/main" id="{14F22AC2-A658-464D-B760-CC89BA6F2769}"/>
              </a:ext>
            </a:extLst>
          </p:cNvPr>
          <p:cNvSpPr/>
          <p:nvPr/>
        </p:nvSpPr>
        <p:spPr>
          <a:xfrm>
            <a:off x="303944" y="325419"/>
            <a:ext cx="11584112" cy="6103956"/>
          </a:xfrm>
          <a:prstGeom prst="rect">
            <a:avLst/>
          </a:prstGeom>
          <a:noFill/>
          <a:ln w="762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C00000"/>
              </a:solidFill>
            </a:endParaRPr>
          </a:p>
        </p:txBody>
      </p:sp>
      <p:sp>
        <p:nvSpPr>
          <p:cNvPr id="14" name="Title 1">
            <a:extLst>
              <a:ext uri="{FF2B5EF4-FFF2-40B4-BE49-F238E27FC236}">
                <a16:creationId xmlns:a16="http://schemas.microsoft.com/office/drawing/2014/main" id="{DD4B9E91-9B7A-7547-ACFA-43837990E062}"/>
              </a:ext>
            </a:extLst>
          </p:cNvPr>
          <p:cNvSpPr txBox="1">
            <a:spLocks/>
          </p:cNvSpPr>
          <p:nvPr/>
        </p:nvSpPr>
        <p:spPr>
          <a:xfrm>
            <a:off x="594772" y="1507715"/>
            <a:ext cx="11002456" cy="5024866"/>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i-FI" sz="7100" b="1" dirty="0">
                <a:solidFill>
                  <a:srgbClr val="C00000"/>
                </a:solidFill>
                <a:latin typeface="Helvetica Neue Condensed"/>
                <a:ea typeface="Helvetica Neue Condensed" panose="02000503000000020004" pitchFamily="2" charset="0"/>
                <a:cs typeface="Helvetica Neue Condensed" panose="02000503000000020004" pitchFamily="2" charset="0"/>
              </a:rPr>
              <a:t>1. KIRKASTA VISIO</a:t>
            </a:r>
          </a:p>
          <a:p>
            <a:endParaRPr lang="fi-FI" sz="7100" b="1" dirty="0">
              <a:solidFill>
                <a:srgbClr val="C00000"/>
              </a:solidFill>
              <a:latin typeface="Helvetica Neue Condensed"/>
              <a:ea typeface="Helvetica Neue Condensed" panose="02000503000000020004" pitchFamily="2" charset="0"/>
              <a:cs typeface="Helvetica Neue Condensed" panose="02000503000000020004" pitchFamily="2" charset="0"/>
            </a:endParaRPr>
          </a:p>
          <a:p>
            <a:r>
              <a:rPr lang="fi-FI" sz="3900" b="1" dirty="0">
                <a:solidFill>
                  <a:schemeClr val="bg2">
                    <a:lumMod val="50000"/>
                  </a:schemeClr>
                </a:solidFill>
                <a:latin typeface="Helvetica Neue Light" panose="02000403000000020004" pitchFamily="2" charset="0"/>
              </a:rPr>
              <a:t>Visio on selkeä, kirjoitettu tavoite sille, minkä eteen ponnistellaan. </a:t>
            </a:r>
          </a:p>
          <a:p>
            <a:endParaRPr lang="fi-FI" sz="3900" b="1" dirty="0">
              <a:solidFill>
                <a:schemeClr val="bg2">
                  <a:lumMod val="50000"/>
                </a:schemeClr>
              </a:solidFill>
              <a:latin typeface="Helvetica Neue Light" panose="02000403000000020004" pitchFamily="2" charset="0"/>
            </a:endParaRPr>
          </a:p>
          <a:p>
            <a:r>
              <a:rPr lang="fi-FI" sz="3900" b="1" dirty="0">
                <a:solidFill>
                  <a:schemeClr val="bg2">
                    <a:lumMod val="50000"/>
                  </a:schemeClr>
                </a:solidFill>
                <a:latin typeface="Helvetica Neue Light" panose="02000403000000020004" pitchFamily="2" charset="0"/>
              </a:rPr>
              <a:t>Antaa suunnan strategialle.</a:t>
            </a:r>
          </a:p>
          <a:p>
            <a:endParaRPr lang="fi-FI" sz="3600" b="1" dirty="0">
              <a:solidFill>
                <a:schemeClr val="bg2">
                  <a:lumMod val="50000"/>
                </a:schemeClr>
              </a:solidFill>
              <a:latin typeface="Helvetica Neue Light" panose="02000403000000020004" pitchFamily="2" charset="0"/>
            </a:endParaRPr>
          </a:p>
          <a:p>
            <a:r>
              <a:rPr lang="fi-FI" sz="3000" b="1" dirty="0">
                <a:solidFill>
                  <a:schemeClr val="bg2">
                    <a:lumMod val="50000"/>
                  </a:schemeClr>
                </a:solidFill>
                <a:latin typeface="Helvetica Neue Light" panose="02000403000000020004" pitchFamily="2" charset="0"/>
              </a:rPr>
              <a:t>STLL visio: Koko Suomi luistelee ja parhaat maailman huipulla. </a:t>
            </a:r>
            <a:br>
              <a:rPr lang="fi-FI" sz="3600" b="1" dirty="0">
                <a:solidFill>
                  <a:schemeClr val="bg2">
                    <a:lumMod val="50000"/>
                  </a:schemeClr>
                </a:solidFill>
                <a:latin typeface="Helvetica Neue Light" panose="02000403000000020004" pitchFamily="2" charset="0"/>
              </a:rPr>
            </a:br>
            <a:br>
              <a:rPr lang="fi-FI" sz="3600" b="1" dirty="0">
                <a:solidFill>
                  <a:schemeClr val="bg2">
                    <a:lumMod val="50000"/>
                  </a:schemeClr>
                </a:solidFill>
                <a:latin typeface="Helvetica Neue Light" panose="02000403000000020004" pitchFamily="2" charset="0"/>
              </a:rPr>
            </a:br>
            <a:endParaRPr lang="fi-FI" sz="3600" b="1" dirty="0">
              <a:solidFill>
                <a:schemeClr val="bg2">
                  <a:lumMod val="50000"/>
                </a:schemeClr>
              </a:solidFill>
              <a:latin typeface="Helvetica Neue Light" panose="02000403000000020004" pitchFamily="2" charset="0"/>
            </a:endParaRPr>
          </a:p>
          <a:p>
            <a:endParaRPr lang="fi-FI" sz="3600" dirty="0">
              <a:solidFill>
                <a:schemeClr val="bg2">
                  <a:lumMod val="50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114224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51B14B-1455-2941-A3EE-FCCFBF905B0E}"/>
              </a:ext>
            </a:extLst>
          </p:cNvPr>
          <p:cNvPicPr>
            <a:picLocks noChangeAspect="1"/>
          </p:cNvPicPr>
          <p:nvPr/>
        </p:nvPicPr>
        <p:blipFill rotWithShape="1">
          <a:blip r:embed="rId3">
            <a:duotone>
              <a:schemeClr val="bg2">
                <a:shade val="45000"/>
                <a:satMod val="135000"/>
              </a:schemeClr>
              <a:prstClr val="white"/>
            </a:duotone>
          </a:blip>
          <a:srcRect l="94487" r="142"/>
          <a:stretch/>
        </p:blipFill>
        <p:spPr>
          <a:xfrm flipH="1">
            <a:off x="11652169" y="1790"/>
            <a:ext cx="552376" cy="6858000"/>
          </a:xfrm>
          <a:prstGeom prst="rect">
            <a:avLst/>
          </a:prstGeom>
        </p:spPr>
      </p:pic>
      <p:pic>
        <p:nvPicPr>
          <p:cNvPr id="9" name="Picture 8">
            <a:extLst>
              <a:ext uri="{FF2B5EF4-FFF2-40B4-BE49-F238E27FC236}">
                <a16:creationId xmlns:a16="http://schemas.microsoft.com/office/drawing/2014/main" id="{81DA5D4B-C6BF-CE4D-AA9E-ECD46694F84A}"/>
              </a:ext>
            </a:extLst>
          </p:cNvPr>
          <p:cNvPicPr>
            <a:picLocks noChangeAspect="1"/>
          </p:cNvPicPr>
          <p:nvPr/>
        </p:nvPicPr>
        <p:blipFill rotWithShape="1">
          <a:blip r:embed="rId3">
            <a:duotone>
              <a:schemeClr val="bg2">
                <a:shade val="45000"/>
                <a:satMod val="135000"/>
              </a:schemeClr>
              <a:prstClr val="white"/>
            </a:duotone>
          </a:blip>
          <a:srcRect r="90484"/>
          <a:stretch/>
        </p:blipFill>
        <p:spPr>
          <a:xfrm flipH="1">
            <a:off x="0" y="0"/>
            <a:ext cx="978645" cy="6858000"/>
          </a:xfrm>
          <a:prstGeom prst="rect">
            <a:avLst/>
          </a:prstGeom>
        </p:spPr>
      </p:pic>
      <p:pic>
        <p:nvPicPr>
          <p:cNvPr id="10" name="Picture 9">
            <a:extLst>
              <a:ext uri="{FF2B5EF4-FFF2-40B4-BE49-F238E27FC236}">
                <a16:creationId xmlns:a16="http://schemas.microsoft.com/office/drawing/2014/main" id="{25A8D508-E8E6-FC42-85C8-4244E65285F4}"/>
              </a:ext>
            </a:extLst>
          </p:cNvPr>
          <p:cNvPicPr>
            <a:picLocks noChangeAspect="1"/>
          </p:cNvPicPr>
          <p:nvPr/>
        </p:nvPicPr>
        <p:blipFill>
          <a:blip r:embed="rId3">
            <a:duotone>
              <a:schemeClr val="bg2">
                <a:shade val="45000"/>
                <a:satMod val="135000"/>
              </a:schemeClr>
              <a:prstClr val="white"/>
            </a:duotone>
          </a:blip>
          <a:stretch>
            <a:fillRect/>
          </a:stretch>
        </p:blipFill>
        <p:spPr>
          <a:xfrm>
            <a:off x="953995" y="0"/>
            <a:ext cx="10284010" cy="6858000"/>
          </a:xfrm>
          <a:prstGeom prst="rect">
            <a:avLst/>
          </a:prstGeom>
        </p:spPr>
      </p:pic>
      <p:pic>
        <p:nvPicPr>
          <p:cNvPr id="11" name="Picture 10">
            <a:extLst>
              <a:ext uri="{FF2B5EF4-FFF2-40B4-BE49-F238E27FC236}">
                <a16:creationId xmlns:a16="http://schemas.microsoft.com/office/drawing/2014/main" id="{E82FF7C7-66B5-5943-9A5E-6F1BB5F9679B}"/>
              </a:ext>
            </a:extLst>
          </p:cNvPr>
          <p:cNvPicPr>
            <a:picLocks noChangeAspect="1"/>
          </p:cNvPicPr>
          <p:nvPr/>
        </p:nvPicPr>
        <p:blipFill rotWithShape="1">
          <a:blip r:embed="rId3">
            <a:duotone>
              <a:schemeClr val="bg2">
                <a:shade val="45000"/>
                <a:satMod val="135000"/>
              </a:schemeClr>
              <a:prstClr val="white"/>
            </a:duotone>
          </a:blip>
          <a:srcRect l="94487" r="142"/>
          <a:stretch/>
        </p:blipFill>
        <p:spPr>
          <a:xfrm flipH="1">
            <a:off x="11230827" y="0"/>
            <a:ext cx="552376" cy="6858000"/>
          </a:xfrm>
          <a:prstGeom prst="rect">
            <a:avLst/>
          </a:prstGeom>
        </p:spPr>
      </p:pic>
      <p:sp>
        <p:nvSpPr>
          <p:cNvPr id="13" name="Rectangle 12">
            <a:extLst>
              <a:ext uri="{FF2B5EF4-FFF2-40B4-BE49-F238E27FC236}">
                <a16:creationId xmlns:a16="http://schemas.microsoft.com/office/drawing/2014/main" id="{76726F52-47BB-924F-94AB-371812C627C0}"/>
              </a:ext>
            </a:extLst>
          </p:cNvPr>
          <p:cNvSpPr/>
          <p:nvPr/>
        </p:nvSpPr>
        <p:spPr>
          <a:xfrm>
            <a:off x="-6350" y="0"/>
            <a:ext cx="12192000" cy="6858000"/>
          </a:xfrm>
          <a:prstGeom prst="rect">
            <a:avLst/>
          </a:prstGeom>
          <a:gradFill flip="none" rotWithShape="1">
            <a:gsLst>
              <a:gs pos="0">
                <a:schemeClr val="bg1">
                  <a:shade val="30000"/>
                  <a:satMod val="115000"/>
                  <a:alpha val="8000"/>
                </a:schemeClr>
              </a:gs>
              <a:gs pos="50000">
                <a:schemeClr val="bg1">
                  <a:shade val="67500"/>
                  <a:satMod val="115000"/>
                </a:schemeClr>
              </a:gs>
              <a:gs pos="100000">
                <a:schemeClr val="bg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4800" b="1" dirty="0">
                <a:solidFill>
                  <a:srgbClr val="FF0000"/>
                </a:solidFill>
                <a:latin typeface="Helvetica Neue Light" panose="02000403000000020004"/>
              </a:rPr>
              <a:t>Millaisia VISIOITA teidän seuroilla on?</a:t>
            </a:r>
          </a:p>
          <a:p>
            <a:pPr algn="ctr"/>
            <a:endParaRPr lang="fi-FI" sz="4800" b="1" dirty="0">
              <a:solidFill>
                <a:srgbClr val="FF0000"/>
              </a:solidFill>
              <a:latin typeface="Helvetica Neue Light" panose="02000403000000020004"/>
            </a:endParaRPr>
          </a:p>
        </p:txBody>
      </p:sp>
      <p:sp>
        <p:nvSpPr>
          <p:cNvPr id="12" name="Rectangle 11">
            <a:extLst>
              <a:ext uri="{FF2B5EF4-FFF2-40B4-BE49-F238E27FC236}">
                <a16:creationId xmlns:a16="http://schemas.microsoft.com/office/drawing/2014/main" id="{14F22AC2-A658-464D-B760-CC89BA6F2769}"/>
              </a:ext>
            </a:extLst>
          </p:cNvPr>
          <p:cNvSpPr/>
          <p:nvPr/>
        </p:nvSpPr>
        <p:spPr>
          <a:xfrm>
            <a:off x="303944" y="325419"/>
            <a:ext cx="11584112" cy="6103956"/>
          </a:xfrm>
          <a:prstGeom prst="rect">
            <a:avLst/>
          </a:prstGeom>
          <a:noFill/>
          <a:ln w="762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C00000"/>
              </a:solidFill>
            </a:endParaRPr>
          </a:p>
        </p:txBody>
      </p:sp>
      <p:sp>
        <p:nvSpPr>
          <p:cNvPr id="14" name="Title 1">
            <a:extLst>
              <a:ext uri="{FF2B5EF4-FFF2-40B4-BE49-F238E27FC236}">
                <a16:creationId xmlns:a16="http://schemas.microsoft.com/office/drawing/2014/main" id="{DD4B9E91-9B7A-7547-ACFA-43837990E062}"/>
              </a:ext>
            </a:extLst>
          </p:cNvPr>
          <p:cNvSpPr txBox="1">
            <a:spLocks/>
          </p:cNvSpPr>
          <p:nvPr/>
        </p:nvSpPr>
        <p:spPr>
          <a:xfrm>
            <a:off x="594772" y="1507715"/>
            <a:ext cx="11002456" cy="502486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fi-FI" sz="7100" b="1" dirty="0">
              <a:solidFill>
                <a:srgbClr val="C00000"/>
              </a:solidFill>
              <a:latin typeface="Helvetica Neue Condensed"/>
              <a:ea typeface="Helvetica Neue Condensed" panose="02000503000000020004" pitchFamily="2" charset="0"/>
              <a:cs typeface="Helvetica Neue Condensed" panose="02000503000000020004" pitchFamily="2" charset="0"/>
            </a:endParaRPr>
          </a:p>
          <a:p>
            <a:endParaRPr lang="fi-FI" sz="7100" b="1" dirty="0">
              <a:solidFill>
                <a:srgbClr val="C00000"/>
              </a:solidFill>
              <a:latin typeface="Helvetica Neue Condensed"/>
              <a:ea typeface="Helvetica Neue Condensed" panose="02000503000000020004" pitchFamily="2" charset="0"/>
              <a:cs typeface="Helvetica Neue Condensed" panose="02000503000000020004" pitchFamily="2" charset="0"/>
            </a:endParaRPr>
          </a:p>
          <a:p>
            <a:endParaRPr lang="fi-FI" sz="3600" dirty="0">
              <a:solidFill>
                <a:schemeClr val="bg2">
                  <a:lumMod val="50000"/>
                </a:schemeClr>
              </a:solidFill>
              <a:latin typeface="Helvetica Neue Light" panose="02000403000000020004" pitchFamily="2" charset="0"/>
              <a:ea typeface="Helvetica Neue Light" panose="02000403000000020004" pitchFamily="2" charset="0"/>
            </a:endParaRPr>
          </a:p>
        </p:txBody>
      </p:sp>
    </p:spTree>
    <p:extLst>
      <p:ext uri="{BB962C8B-B14F-4D97-AF65-F5344CB8AC3E}">
        <p14:creationId xmlns:p14="http://schemas.microsoft.com/office/powerpoint/2010/main" val="3438294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51B14B-1455-2941-A3EE-FCCFBF905B0E}"/>
              </a:ext>
            </a:extLst>
          </p:cNvPr>
          <p:cNvPicPr>
            <a:picLocks noChangeAspect="1"/>
          </p:cNvPicPr>
          <p:nvPr/>
        </p:nvPicPr>
        <p:blipFill rotWithShape="1">
          <a:blip r:embed="rId3">
            <a:duotone>
              <a:schemeClr val="bg2">
                <a:shade val="45000"/>
                <a:satMod val="135000"/>
              </a:schemeClr>
              <a:prstClr val="white"/>
            </a:duotone>
          </a:blip>
          <a:srcRect l="94487" r="142"/>
          <a:stretch/>
        </p:blipFill>
        <p:spPr>
          <a:xfrm flipH="1">
            <a:off x="11652169" y="1790"/>
            <a:ext cx="552376" cy="6858000"/>
          </a:xfrm>
          <a:prstGeom prst="rect">
            <a:avLst/>
          </a:prstGeom>
        </p:spPr>
      </p:pic>
      <p:pic>
        <p:nvPicPr>
          <p:cNvPr id="9" name="Picture 8">
            <a:extLst>
              <a:ext uri="{FF2B5EF4-FFF2-40B4-BE49-F238E27FC236}">
                <a16:creationId xmlns:a16="http://schemas.microsoft.com/office/drawing/2014/main" id="{81DA5D4B-C6BF-CE4D-AA9E-ECD46694F84A}"/>
              </a:ext>
            </a:extLst>
          </p:cNvPr>
          <p:cNvPicPr>
            <a:picLocks noChangeAspect="1"/>
          </p:cNvPicPr>
          <p:nvPr/>
        </p:nvPicPr>
        <p:blipFill rotWithShape="1">
          <a:blip r:embed="rId3">
            <a:duotone>
              <a:schemeClr val="bg2">
                <a:shade val="45000"/>
                <a:satMod val="135000"/>
              </a:schemeClr>
              <a:prstClr val="white"/>
            </a:duotone>
          </a:blip>
          <a:srcRect r="90484"/>
          <a:stretch/>
        </p:blipFill>
        <p:spPr>
          <a:xfrm flipH="1">
            <a:off x="0" y="0"/>
            <a:ext cx="978645" cy="6858000"/>
          </a:xfrm>
          <a:prstGeom prst="rect">
            <a:avLst/>
          </a:prstGeom>
        </p:spPr>
      </p:pic>
      <p:pic>
        <p:nvPicPr>
          <p:cNvPr id="10" name="Picture 9">
            <a:extLst>
              <a:ext uri="{FF2B5EF4-FFF2-40B4-BE49-F238E27FC236}">
                <a16:creationId xmlns:a16="http://schemas.microsoft.com/office/drawing/2014/main" id="{25A8D508-E8E6-FC42-85C8-4244E65285F4}"/>
              </a:ext>
            </a:extLst>
          </p:cNvPr>
          <p:cNvPicPr>
            <a:picLocks noChangeAspect="1"/>
          </p:cNvPicPr>
          <p:nvPr/>
        </p:nvPicPr>
        <p:blipFill>
          <a:blip r:embed="rId3">
            <a:duotone>
              <a:schemeClr val="bg2">
                <a:shade val="45000"/>
                <a:satMod val="135000"/>
              </a:schemeClr>
              <a:prstClr val="white"/>
            </a:duotone>
          </a:blip>
          <a:stretch>
            <a:fillRect/>
          </a:stretch>
        </p:blipFill>
        <p:spPr>
          <a:xfrm>
            <a:off x="953995" y="0"/>
            <a:ext cx="10284010" cy="6858000"/>
          </a:xfrm>
          <a:prstGeom prst="rect">
            <a:avLst/>
          </a:prstGeom>
        </p:spPr>
      </p:pic>
      <p:pic>
        <p:nvPicPr>
          <p:cNvPr id="11" name="Picture 10">
            <a:extLst>
              <a:ext uri="{FF2B5EF4-FFF2-40B4-BE49-F238E27FC236}">
                <a16:creationId xmlns:a16="http://schemas.microsoft.com/office/drawing/2014/main" id="{E82FF7C7-66B5-5943-9A5E-6F1BB5F9679B}"/>
              </a:ext>
            </a:extLst>
          </p:cNvPr>
          <p:cNvPicPr>
            <a:picLocks noChangeAspect="1"/>
          </p:cNvPicPr>
          <p:nvPr/>
        </p:nvPicPr>
        <p:blipFill rotWithShape="1">
          <a:blip r:embed="rId3">
            <a:duotone>
              <a:schemeClr val="bg2">
                <a:shade val="45000"/>
                <a:satMod val="135000"/>
              </a:schemeClr>
              <a:prstClr val="white"/>
            </a:duotone>
          </a:blip>
          <a:srcRect l="94487" r="142"/>
          <a:stretch/>
        </p:blipFill>
        <p:spPr>
          <a:xfrm flipH="1">
            <a:off x="11230827" y="0"/>
            <a:ext cx="552376" cy="6858000"/>
          </a:xfrm>
          <a:prstGeom prst="rect">
            <a:avLst/>
          </a:prstGeom>
        </p:spPr>
      </p:pic>
      <p:sp>
        <p:nvSpPr>
          <p:cNvPr id="13" name="Rectangle 12">
            <a:extLst>
              <a:ext uri="{FF2B5EF4-FFF2-40B4-BE49-F238E27FC236}">
                <a16:creationId xmlns:a16="http://schemas.microsoft.com/office/drawing/2014/main" id="{76726F52-47BB-924F-94AB-371812C627C0}"/>
              </a:ext>
            </a:extLst>
          </p:cNvPr>
          <p:cNvSpPr/>
          <p:nvPr/>
        </p:nvSpPr>
        <p:spPr>
          <a:xfrm>
            <a:off x="12545" y="0"/>
            <a:ext cx="12192000" cy="6858000"/>
          </a:xfrm>
          <a:prstGeom prst="rect">
            <a:avLst/>
          </a:prstGeom>
          <a:gradFill flip="none" rotWithShape="1">
            <a:gsLst>
              <a:gs pos="0">
                <a:schemeClr val="bg1">
                  <a:shade val="30000"/>
                  <a:satMod val="115000"/>
                  <a:alpha val="8000"/>
                </a:schemeClr>
              </a:gs>
              <a:gs pos="50000">
                <a:schemeClr val="bg1">
                  <a:shade val="67500"/>
                  <a:satMod val="115000"/>
                </a:schemeClr>
              </a:gs>
              <a:gs pos="100000">
                <a:schemeClr val="bg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BD9661C9-41CA-5444-AF87-2C794EBF88CC}"/>
              </a:ext>
            </a:extLst>
          </p:cNvPr>
          <p:cNvSpPr>
            <a:spLocks noGrp="1"/>
          </p:cNvSpPr>
          <p:nvPr>
            <p:ph type="title"/>
          </p:nvPr>
        </p:nvSpPr>
        <p:spPr>
          <a:xfrm>
            <a:off x="577873" y="631596"/>
            <a:ext cx="11036253" cy="5373278"/>
          </a:xfrm>
        </p:spPr>
        <p:txBody>
          <a:bodyPr>
            <a:normAutofit/>
          </a:bodyPr>
          <a:lstStyle/>
          <a:p>
            <a:r>
              <a:rPr lang="fi-FI" sz="6600" b="1" dirty="0">
                <a:solidFill>
                  <a:srgbClr val="C0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2. MUISTA MISSIO</a:t>
            </a:r>
            <a:br>
              <a:rPr lang="fi-FI" b="1" dirty="0">
                <a:solidFill>
                  <a:srgbClr val="C0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br>
              <a:rPr lang="fi-FI" sz="3600" b="1" dirty="0">
                <a:solidFill>
                  <a:srgbClr val="C0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fi-FI" sz="3600" b="1" dirty="0" err="1">
                <a:solidFill>
                  <a:schemeClr val="bg2">
                    <a:lumMod val="50000"/>
                  </a:schemeClr>
                </a:solidFill>
                <a:latin typeface="Helvetica Neue Light" panose="02000403000000020004" pitchFamily="2" charset="0"/>
                <a:ea typeface="Helvetica Neue Condensed" panose="02000503000000020004" pitchFamily="2" charset="0"/>
                <a:cs typeface="Helvetica Neue Condensed" panose="02000503000000020004" pitchFamily="2" charset="0"/>
              </a:rPr>
              <a:t>Missio</a:t>
            </a:r>
            <a:r>
              <a:rPr lang="fi-FI" sz="3600" b="1" dirty="0">
                <a:solidFill>
                  <a:schemeClr val="bg2">
                    <a:lumMod val="50000"/>
                  </a:schemeClr>
                </a:solidFill>
                <a:latin typeface="Helvetica Neue Light" panose="02000403000000020004" pitchFamily="2" charset="0"/>
                <a:ea typeface="Helvetica Neue Condensed" panose="02000503000000020004" pitchFamily="2" charset="0"/>
                <a:cs typeface="Helvetica Neue Condensed" panose="02000503000000020004" pitchFamily="2" charset="0"/>
              </a:rPr>
              <a:t> v</a:t>
            </a:r>
            <a:r>
              <a:rPr lang="fi-FI" sz="3600" b="1" dirty="0">
                <a:solidFill>
                  <a:schemeClr val="bg2">
                    <a:lumMod val="50000"/>
                  </a:schemeClr>
                </a:solidFill>
                <a:latin typeface="Helvetica Neue Light" panose="02000403000000020004" pitchFamily="2" charset="0"/>
              </a:rPr>
              <a:t>astaa kysymykseen: Miksi olemme olemassa?</a:t>
            </a:r>
            <a:br>
              <a:rPr lang="fi-FI" sz="3600" b="1" dirty="0">
                <a:solidFill>
                  <a:schemeClr val="bg2">
                    <a:lumMod val="50000"/>
                  </a:schemeClr>
                </a:solidFill>
                <a:latin typeface="Helvetica Neue Light" panose="02000403000000020004" pitchFamily="2" charset="0"/>
              </a:rPr>
            </a:br>
            <a:r>
              <a:rPr lang="fi-FI" sz="3600" b="1" dirty="0">
                <a:solidFill>
                  <a:schemeClr val="bg2">
                    <a:lumMod val="50000"/>
                  </a:schemeClr>
                </a:solidFill>
                <a:latin typeface="Helvetica Neue Light" panose="02000403000000020004" pitchFamily="2" charset="0"/>
              </a:rPr>
              <a:t>Tämä on siis seuran </a:t>
            </a:r>
            <a:r>
              <a:rPr lang="fi-FI" sz="3600" b="1" u="sng" dirty="0">
                <a:solidFill>
                  <a:schemeClr val="bg2">
                    <a:lumMod val="50000"/>
                  </a:schemeClr>
                </a:solidFill>
                <a:latin typeface="Helvetica Neue Light" panose="02000403000000020004" pitchFamily="2" charset="0"/>
              </a:rPr>
              <a:t>toiminta-ajatus.</a:t>
            </a:r>
            <a:r>
              <a:rPr lang="fi-FI" sz="3600" b="1" dirty="0">
                <a:solidFill>
                  <a:schemeClr val="bg2">
                    <a:lumMod val="50000"/>
                  </a:schemeClr>
                </a:solidFill>
                <a:latin typeface="Helvetica Neue Light" panose="02000403000000020004" pitchFamily="2" charset="0"/>
              </a:rPr>
              <a:t> </a:t>
            </a:r>
            <a:br>
              <a:rPr lang="fi-FI" sz="3600" b="1" dirty="0">
                <a:solidFill>
                  <a:schemeClr val="bg2">
                    <a:lumMod val="50000"/>
                  </a:schemeClr>
                </a:solidFill>
                <a:latin typeface="Helvetica Neue Light" panose="02000403000000020004" pitchFamily="2" charset="0"/>
              </a:rPr>
            </a:br>
            <a:br>
              <a:rPr lang="fi-FI" sz="3600" b="1" dirty="0">
                <a:solidFill>
                  <a:schemeClr val="bg2">
                    <a:lumMod val="50000"/>
                  </a:schemeClr>
                </a:solidFill>
                <a:latin typeface="Helvetica Neue Light" panose="02000403000000020004" pitchFamily="2" charset="0"/>
              </a:rPr>
            </a:br>
            <a:r>
              <a:rPr lang="fi-FI" sz="3100" b="1" dirty="0">
                <a:solidFill>
                  <a:schemeClr val="bg2">
                    <a:lumMod val="50000"/>
                  </a:schemeClr>
                </a:solidFill>
                <a:latin typeface="Helvetica Neue Light" panose="02000403000000020004" pitchFamily="2" charset="0"/>
              </a:rPr>
              <a:t>STLL missio: Suomen Taitoluisteluliitto yhdessä jäsenseurojensa kanssa luo turvalliset edellytykset taitoluistelun monipuoliselle harrastus- ja kilpailutoiminnalle. Tavoitteemme on tukea elämänmittaista liikuntaharrastusta. ​</a:t>
            </a:r>
          </a:p>
        </p:txBody>
      </p:sp>
      <p:sp>
        <p:nvSpPr>
          <p:cNvPr id="12" name="Rectangle 11">
            <a:extLst>
              <a:ext uri="{FF2B5EF4-FFF2-40B4-BE49-F238E27FC236}">
                <a16:creationId xmlns:a16="http://schemas.microsoft.com/office/drawing/2014/main" id="{14F22AC2-A658-464D-B760-CC89BA6F2769}"/>
              </a:ext>
            </a:extLst>
          </p:cNvPr>
          <p:cNvSpPr/>
          <p:nvPr/>
        </p:nvSpPr>
        <p:spPr>
          <a:xfrm>
            <a:off x="303944" y="325419"/>
            <a:ext cx="11584112" cy="6103956"/>
          </a:xfrm>
          <a:prstGeom prst="rect">
            <a:avLst/>
          </a:prstGeom>
          <a:noFill/>
          <a:ln w="762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C00000"/>
              </a:solidFill>
            </a:endParaRPr>
          </a:p>
        </p:txBody>
      </p:sp>
    </p:spTree>
    <p:extLst>
      <p:ext uri="{BB962C8B-B14F-4D97-AF65-F5344CB8AC3E}">
        <p14:creationId xmlns:p14="http://schemas.microsoft.com/office/powerpoint/2010/main" val="573789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51B14B-1455-2941-A3EE-FCCFBF905B0E}"/>
              </a:ext>
            </a:extLst>
          </p:cNvPr>
          <p:cNvPicPr>
            <a:picLocks noChangeAspect="1"/>
          </p:cNvPicPr>
          <p:nvPr/>
        </p:nvPicPr>
        <p:blipFill rotWithShape="1">
          <a:blip r:embed="rId3">
            <a:duotone>
              <a:schemeClr val="bg2">
                <a:shade val="45000"/>
                <a:satMod val="135000"/>
              </a:schemeClr>
              <a:prstClr val="white"/>
            </a:duotone>
          </a:blip>
          <a:srcRect l="94487" r="142"/>
          <a:stretch/>
        </p:blipFill>
        <p:spPr>
          <a:xfrm flipH="1">
            <a:off x="11652169" y="1790"/>
            <a:ext cx="552376" cy="6858000"/>
          </a:xfrm>
          <a:prstGeom prst="rect">
            <a:avLst/>
          </a:prstGeom>
        </p:spPr>
      </p:pic>
      <p:pic>
        <p:nvPicPr>
          <p:cNvPr id="9" name="Picture 8">
            <a:extLst>
              <a:ext uri="{FF2B5EF4-FFF2-40B4-BE49-F238E27FC236}">
                <a16:creationId xmlns:a16="http://schemas.microsoft.com/office/drawing/2014/main" id="{81DA5D4B-C6BF-CE4D-AA9E-ECD46694F84A}"/>
              </a:ext>
            </a:extLst>
          </p:cNvPr>
          <p:cNvPicPr>
            <a:picLocks noChangeAspect="1"/>
          </p:cNvPicPr>
          <p:nvPr/>
        </p:nvPicPr>
        <p:blipFill rotWithShape="1">
          <a:blip r:embed="rId3">
            <a:duotone>
              <a:schemeClr val="bg2">
                <a:shade val="45000"/>
                <a:satMod val="135000"/>
              </a:schemeClr>
              <a:prstClr val="white"/>
            </a:duotone>
          </a:blip>
          <a:srcRect r="90484"/>
          <a:stretch/>
        </p:blipFill>
        <p:spPr>
          <a:xfrm flipH="1">
            <a:off x="0" y="0"/>
            <a:ext cx="978645" cy="6858000"/>
          </a:xfrm>
          <a:prstGeom prst="rect">
            <a:avLst/>
          </a:prstGeom>
        </p:spPr>
      </p:pic>
      <p:pic>
        <p:nvPicPr>
          <p:cNvPr id="10" name="Picture 9">
            <a:extLst>
              <a:ext uri="{FF2B5EF4-FFF2-40B4-BE49-F238E27FC236}">
                <a16:creationId xmlns:a16="http://schemas.microsoft.com/office/drawing/2014/main" id="{25A8D508-E8E6-FC42-85C8-4244E65285F4}"/>
              </a:ext>
            </a:extLst>
          </p:cNvPr>
          <p:cNvPicPr>
            <a:picLocks noChangeAspect="1"/>
          </p:cNvPicPr>
          <p:nvPr/>
        </p:nvPicPr>
        <p:blipFill>
          <a:blip r:embed="rId3">
            <a:duotone>
              <a:schemeClr val="bg2">
                <a:shade val="45000"/>
                <a:satMod val="135000"/>
              </a:schemeClr>
              <a:prstClr val="white"/>
            </a:duotone>
          </a:blip>
          <a:stretch>
            <a:fillRect/>
          </a:stretch>
        </p:blipFill>
        <p:spPr>
          <a:xfrm>
            <a:off x="953995" y="0"/>
            <a:ext cx="10284010" cy="6858000"/>
          </a:xfrm>
          <a:prstGeom prst="rect">
            <a:avLst/>
          </a:prstGeom>
        </p:spPr>
      </p:pic>
      <p:pic>
        <p:nvPicPr>
          <p:cNvPr id="11" name="Picture 10">
            <a:extLst>
              <a:ext uri="{FF2B5EF4-FFF2-40B4-BE49-F238E27FC236}">
                <a16:creationId xmlns:a16="http://schemas.microsoft.com/office/drawing/2014/main" id="{E82FF7C7-66B5-5943-9A5E-6F1BB5F9679B}"/>
              </a:ext>
            </a:extLst>
          </p:cNvPr>
          <p:cNvPicPr>
            <a:picLocks noChangeAspect="1"/>
          </p:cNvPicPr>
          <p:nvPr/>
        </p:nvPicPr>
        <p:blipFill rotWithShape="1">
          <a:blip r:embed="rId3">
            <a:duotone>
              <a:schemeClr val="bg2">
                <a:shade val="45000"/>
                <a:satMod val="135000"/>
              </a:schemeClr>
              <a:prstClr val="white"/>
            </a:duotone>
          </a:blip>
          <a:srcRect l="94487" r="142"/>
          <a:stretch/>
        </p:blipFill>
        <p:spPr>
          <a:xfrm flipH="1">
            <a:off x="11230827" y="0"/>
            <a:ext cx="552376" cy="6858000"/>
          </a:xfrm>
          <a:prstGeom prst="rect">
            <a:avLst/>
          </a:prstGeom>
        </p:spPr>
      </p:pic>
      <p:sp>
        <p:nvSpPr>
          <p:cNvPr id="13" name="Rectangle 12">
            <a:extLst>
              <a:ext uri="{FF2B5EF4-FFF2-40B4-BE49-F238E27FC236}">
                <a16:creationId xmlns:a16="http://schemas.microsoft.com/office/drawing/2014/main" id="{76726F52-47BB-924F-94AB-371812C627C0}"/>
              </a:ext>
            </a:extLst>
          </p:cNvPr>
          <p:cNvSpPr/>
          <p:nvPr/>
        </p:nvSpPr>
        <p:spPr>
          <a:xfrm>
            <a:off x="-113384" y="0"/>
            <a:ext cx="12192000" cy="6858000"/>
          </a:xfrm>
          <a:prstGeom prst="rect">
            <a:avLst/>
          </a:prstGeom>
          <a:gradFill flip="none" rotWithShape="1">
            <a:gsLst>
              <a:gs pos="0">
                <a:schemeClr val="bg1">
                  <a:shade val="30000"/>
                  <a:satMod val="115000"/>
                  <a:alpha val="8000"/>
                </a:schemeClr>
              </a:gs>
              <a:gs pos="50000">
                <a:schemeClr val="bg1">
                  <a:shade val="67500"/>
                  <a:satMod val="115000"/>
                </a:schemeClr>
              </a:gs>
              <a:gs pos="100000">
                <a:schemeClr val="bg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BD9661C9-41CA-5444-AF87-2C794EBF88CC}"/>
              </a:ext>
            </a:extLst>
          </p:cNvPr>
          <p:cNvSpPr>
            <a:spLocks noGrp="1"/>
          </p:cNvSpPr>
          <p:nvPr>
            <p:ph type="title"/>
          </p:nvPr>
        </p:nvSpPr>
        <p:spPr>
          <a:xfrm>
            <a:off x="658400" y="820133"/>
            <a:ext cx="10471331" cy="5250730"/>
          </a:xfrm>
        </p:spPr>
        <p:txBody>
          <a:bodyPr>
            <a:normAutofit/>
          </a:bodyPr>
          <a:lstStyle/>
          <a:p>
            <a:r>
              <a:rPr lang="fi-FI" sz="6600" b="1" dirty="0">
                <a:solidFill>
                  <a:srgbClr val="C0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3. TSEKKAA STRATEGIA</a:t>
            </a:r>
            <a:br>
              <a:rPr lang="fi-FI" sz="6600" b="1" dirty="0">
                <a:solidFill>
                  <a:srgbClr val="C0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br>
              <a:rPr lang="fi-FI" sz="6600" b="1" dirty="0">
                <a:solidFill>
                  <a:schemeClr val="tx1">
                    <a:lumMod val="85000"/>
                    <a:lumOff val="1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fi-FI" sz="3600" b="1" dirty="0" err="1">
                <a:solidFill>
                  <a:schemeClr val="bg2">
                    <a:lumMod val="50000"/>
                  </a:schemeClr>
                </a:solidFill>
                <a:latin typeface="Helvetica Neue Light" panose="02000403000000020004" pitchFamily="2" charset="0"/>
              </a:rPr>
              <a:t>Strategia</a:t>
            </a:r>
            <a:r>
              <a:rPr lang="fi-FI" sz="3600" b="1" dirty="0">
                <a:solidFill>
                  <a:schemeClr val="bg2">
                    <a:lumMod val="50000"/>
                  </a:schemeClr>
                </a:solidFill>
                <a:latin typeface="Helvetica Neue Light" panose="02000403000000020004" pitchFamily="2" charset="0"/>
              </a:rPr>
              <a:t> vie seuraa kohti visiota eli</a:t>
            </a:r>
            <a:br>
              <a:rPr lang="fi-FI" sz="3600" b="1" dirty="0">
                <a:solidFill>
                  <a:schemeClr val="bg2">
                    <a:lumMod val="50000"/>
                  </a:schemeClr>
                </a:solidFill>
                <a:latin typeface="Helvetica Neue Light" panose="02000403000000020004" pitchFamily="2" charset="0"/>
              </a:rPr>
            </a:br>
            <a:r>
              <a:rPr lang="fi-FI" sz="3600" b="1" dirty="0">
                <a:solidFill>
                  <a:schemeClr val="bg2">
                    <a:lumMod val="50000"/>
                  </a:schemeClr>
                </a:solidFill>
                <a:latin typeface="Helvetica Neue Light" panose="02000403000000020004" pitchFamily="2" charset="0"/>
              </a:rPr>
              <a:t>strategia on toiminnan </a:t>
            </a:r>
            <a:r>
              <a:rPr lang="fi-FI" sz="3600" b="1" u="sng" dirty="0">
                <a:solidFill>
                  <a:schemeClr val="bg2">
                    <a:lumMod val="50000"/>
                  </a:schemeClr>
                </a:solidFill>
                <a:latin typeface="Helvetica Neue Light" panose="02000403000000020004" pitchFamily="2" charset="0"/>
              </a:rPr>
              <a:t>tavoitteet</a:t>
            </a:r>
            <a:r>
              <a:rPr lang="fi-FI" sz="3600" b="1" dirty="0">
                <a:solidFill>
                  <a:schemeClr val="bg2">
                    <a:lumMod val="50000"/>
                  </a:schemeClr>
                </a:solidFill>
                <a:latin typeface="Helvetica Neue Light" panose="02000403000000020004" pitchFamily="2" charset="0"/>
              </a:rPr>
              <a:t> kohti päämäärää</a:t>
            </a:r>
            <a:br>
              <a:rPr lang="fi-FI" sz="3600" b="1" dirty="0">
                <a:solidFill>
                  <a:schemeClr val="bg2">
                    <a:lumMod val="50000"/>
                  </a:schemeClr>
                </a:solidFill>
                <a:latin typeface="Helvetica Neue Light" panose="02000403000000020004" pitchFamily="2" charset="0"/>
              </a:rPr>
            </a:br>
            <a:br>
              <a:rPr lang="fi-FI" sz="3600" b="1" dirty="0">
                <a:solidFill>
                  <a:schemeClr val="bg2">
                    <a:lumMod val="50000"/>
                  </a:schemeClr>
                </a:solidFill>
                <a:latin typeface="Helvetica Neue Light" panose="02000403000000020004" pitchFamily="2" charset="0"/>
              </a:rPr>
            </a:br>
            <a:r>
              <a:rPr lang="fi-FI" sz="3600" b="1" dirty="0">
                <a:solidFill>
                  <a:schemeClr val="bg2">
                    <a:lumMod val="50000"/>
                  </a:schemeClr>
                </a:solidFill>
                <a:latin typeface="Helvetica Neue Light" panose="02000403000000020004" pitchFamily="2" charset="0"/>
              </a:rPr>
              <a:t>Hyvä strategia sisältää 2-3 keskeisintä tavoitetta selkeästi ja tarkasti ilmaistuna. </a:t>
            </a:r>
            <a:br>
              <a:rPr lang="fi-FI" sz="3600" b="1" dirty="0">
                <a:solidFill>
                  <a:schemeClr val="bg2">
                    <a:lumMod val="50000"/>
                  </a:schemeClr>
                </a:solidFill>
                <a:latin typeface="Helvetica Neue Light" panose="02000403000000020004" pitchFamily="2" charset="0"/>
              </a:rPr>
            </a:br>
            <a:endParaRPr lang="fi-FI" sz="3600" b="1" dirty="0">
              <a:solidFill>
                <a:schemeClr val="bg2">
                  <a:lumMod val="50000"/>
                </a:schemeClr>
              </a:solidFill>
              <a:latin typeface="Helvetica Neue Light" panose="02000403000000020004" pitchFamily="2" charset="0"/>
            </a:endParaRPr>
          </a:p>
        </p:txBody>
      </p:sp>
      <p:sp>
        <p:nvSpPr>
          <p:cNvPr id="12" name="Rectangle 11">
            <a:extLst>
              <a:ext uri="{FF2B5EF4-FFF2-40B4-BE49-F238E27FC236}">
                <a16:creationId xmlns:a16="http://schemas.microsoft.com/office/drawing/2014/main" id="{14F22AC2-A658-464D-B760-CC89BA6F2769}"/>
              </a:ext>
            </a:extLst>
          </p:cNvPr>
          <p:cNvSpPr/>
          <p:nvPr/>
        </p:nvSpPr>
        <p:spPr>
          <a:xfrm>
            <a:off x="303944" y="325419"/>
            <a:ext cx="11584112" cy="6103956"/>
          </a:xfrm>
          <a:prstGeom prst="rect">
            <a:avLst/>
          </a:prstGeom>
          <a:noFill/>
          <a:ln w="762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C00000"/>
              </a:solidFill>
            </a:endParaRPr>
          </a:p>
        </p:txBody>
      </p:sp>
    </p:spTree>
    <p:extLst>
      <p:ext uri="{BB962C8B-B14F-4D97-AF65-F5344CB8AC3E}">
        <p14:creationId xmlns:p14="http://schemas.microsoft.com/office/powerpoint/2010/main" val="103313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51B14B-1455-2941-A3EE-FCCFBF905B0E}"/>
              </a:ext>
            </a:extLst>
          </p:cNvPr>
          <p:cNvPicPr>
            <a:picLocks noChangeAspect="1"/>
          </p:cNvPicPr>
          <p:nvPr/>
        </p:nvPicPr>
        <p:blipFill rotWithShape="1">
          <a:blip r:embed="rId3">
            <a:duotone>
              <a:schemeClr val="bg2">
                <a:shade val="45000"/>
                <a:satMod val="135000"/>
              </a:schemeClr>
              <a:prstClr val="white"/>
            </a:duotone>
          </a:blip>
          <a:srcRect l="94487" r="142"/>
          <a:stretch/>
        </p:blipFill>
        <p:spPr>
          <a:xfrm flipH="1">
            <a:off x="11652169" y="1790"/>
            <a:ext cx="552376" cy="6858000"/>
          </a:xfrm>
          <a:prstGeom prst="rect">
            <a:avLst/>
          </a:prstGeom>
        </p:spPr>
      </p:pic>
      <p:pic>
        <p:nvPicPr>
          <p:cNvPr id="9" name="Picture 8">
            <a:extLst>
              <a:ext uri="{FF2B5EF4-FFF2-40B4-BE49-F238E27FC236}">
                <a16:creationId xmlns:a16="http://schemas.microsoft.com/office/drawing/2014/main" id="{81DA5D4B-C6BF-CE4D-AA9E-ECD46694F84A}"/>
              </a:ext>
            </a:extLst>
          </p:cNvPr>
          <p:cNvPicPr>
            <a:picLocks noChangeAspect="1"/>
          </p:cNvPicPr>
          <p:nvPr/>
        </p:nvPicPr>
        <p:blipFill rotWithShape="1">
          <a:blip r:embed="rId3">
            <a:duotone>
              <a:schemeClr val="bg2">
                <a:shade val="45000"/>
                <a:satMod val="135000"/>
              </a:schemeClr>
              <a:prstClr val="white"/>
            </a:duotone>
          </a:blip>
          <a:srcRect r="90484"/>
          <a:stretch/>
        </p:blipFill>
        <p:spPr>
          <a:xfrm flipH="1">
            <a:off x="0" y="0"/>
            <a:ext cx="978645" cy="6858000"/>
          </a:xfrm>
          <a:prstGeom prst="rect">
            <a:avLst/>
          </a:prstGeom>
        </p:spPr>
      </p:pic>
      <p:pic>
        <p:nvPicPr>
          <p:cNvPr id="10" name="Picture 9">
            <a:extLst>
              <a:ext uri="{FF2B5EF4-FFF2-40B4-BE49-F238E27FC236}">
                <a16:creationId xmlns:a16="http://schemas.microsoft.com/office/drawing/2014/main" id="{25A8D508-E8E6-FC42-85C8-4244E65285F4}"/>
              </a:ext>
            </a:extLst>
          </p:cNvPr>
          <p:cNvPicPr>
            <a:picLocks noChangeAspect="1"/>
          </p:cNvPicPr>
          <p:nvPr/>
        </p:nvPicPr>
        <p:blipFill>
          <a:blip r:embed="rId3">
            <a:duotone>
              <a:schemeClr val="bg2">
                <a:shade val="45000"/>
                <a:satMod val="135000"/>
              </a:schemeClr>
              <a:prstClr val="white"/>
            </a:duotone>
          </a:blip>
          <a:stretch>
            <a:fillRect/>
          </a:stretch>
        </p:blipFill>
        <p:spPr>
          <a:xfrm>
            <a:off x="953995" y="0"/>
            <a:ext cx="10284010" cy="6858000"/>
          </a:xfrm>
          <a:prstGeom prst="rect">
            <a:avLst/>
          </a:prstGeom>
        </p:spPr>
      </p:pic>
      <p:pic>
        <p:nvPicPr>
          <p:cNvPr id="11" name="Picture 10">
            <a:extLst>
              <a:ext uri="{FF2B5EF4-FFF2-40B4-BE49-F238E27FC236}">
                <a16:creationId xmlns:a16="http://schemas.microsoft.com/office/drawing/2014/main" id="{E82FF7C7-66B5-5943-9A5E-6F1BB5F9679B}"/>
              </a:ext>
            </a:extLst>
          </p:cNvPr>
          <p:cNvPicPr>
            <a:picLocks noChangeAspect="1"/>
          </p:cNvPicPr>
          <p:nvPr/>
        </p:nvPicPr>
        <p:blipFill rotWithShape="1">
          <a:blip r:embed="rId3">
            <a:duotone>
              <a:schemeClr val="bg2">
                <a:shade val="45000"/>
                <a:satMod val="135000"/>
              </a:schemeClr>
              <a:prstClr val="white"/>
            </a:duotone>
          </a:blip>
          <a:srcRect l="94487" r="142"/>
          <a:stretch/>
        </p:blipFill>
        <p:spPr>
          <a:xfrm flipH="1">
            <a:off x="11230827" y="0"/>
            <a:ext cx="552376" cy="6858000"/>
          </a:xfrm>
          <a:prstGeom prst="rect">
            <a:avLst/>
          </a:prstGeom>
        </p:spPr>
      </p:pic>
      <p:sp>
        <p:nvSpPr>
          <p:cNvPr id="13" name="Rectangle 12">
            <a:extLst>
              <a:ext uri="{FF2B5EF4-FFF2-40B4-BE49-F238E27FC236}">
                <a16:creationId xmlns:a16="http://schemas.microsoft.com/office/drawing/2014/main" id="{76726F52-47BB-924F-94AB-371812C627C0}"/>
              </a:ext>
            </a:extLst>
          </p:cNvPr>
          <p:cNvSpPr/>
          <p:nvPr/>
        </p:nvSpPr>
        <p:spPr>
          <a:xfrm>
            <a:off x="12545" y="18853"/>
            <a:ext cx="12192000" cy="6858000"/>
          </a:xfrm>
          <a:prstGeom prst="rect">
            <a:avLst/>
          </a:prstGeom>
          <a:gradFill flip="none" rotWithShape="1">
            <a:gsLst>
              <a:gs pos="0">
                <a:schemeClr val="bg1">
                  <a:shade val="30000"/>
                  <a:satMod val="115000"/>
                  <a:alpha val="8000"/>
                </a:schemeClr>
              </a:gs>
              <a:gs pos="50000">
                <a:schemeClr val="bg1">
                  <a:shade val="67500"/>
                  <a:satMod val="115000"/>
                </a:schemeClr>
              </a:gs>
              <a:gs pos="100000">
                <a:schemeClr val="bg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BD9661C9-41CA-5444-AF87-2C794EBF88CC}"/>
              </a:ext>
            </a:extLst>
          </p:cNvPr>
          <p:cNvSpPr>
            <a:spLocks noGrp="1"/>
          </p:cNvSpPr>
          <p:nvPr>
            <p:ph type="title"/>
          </p:nvPr>
        </p:nvSpPr>
        <p:spPr>
          <a:xfrm>
            <a:off x="658400" y="820133"/>
            <a:ext cx="10471331" cy="5250730"/>
          </a:xfrm>
        </p:spPr>
        <p:txBody>
          <a:bodyPr>
            <a:normAutofit/>
          </a:bodyPr>
          <a:lstStyle/>
          <a:p>
            <a:r>
              <a:rPr lang="fi-FI" sz="3600" b="1" dirty="0">
                <a:solidFill>
                  <a:srgbClr val="FF0000"/>
                </a:solidFill>
                <a:latin typeface="Helvetica Neue Light" panose="02000403000000020004" pitchFamily="2" charset="0"/>
              </a:rPr>
              <a:t>MISSIO, VISIO JA STRATEGIA JÄRJESTYS</a:t>
            </a:r>
          </a:p>
        </p:txBody>
      </p:sp>
      <p:sp>
        <p:nvSpPr>
          <p:cNvPr id="12" name="Rectangle 11">
            <a:extLst>
              <a:ext uri="{FF2B5EF4-FFF2-40B4-BE49-F238E27FC236}">
                <a16:creationId xmlns:a16="http://schemas.microsoft.com/office/drawing/2014/main" id="{14F22AC2-A658-464D-B760-CC89BA6F2769}"/>
              </a:ext>
            </a:extLst>
          </p:cNvPr>
          <p:cNvSpPr/>
          <p:nvPr/>
        </p:nvSpPr>
        <p:spPr>
          <a:xfrm>
            <a:off x="303944" y="325419"/>
            <a:ext cx="11584112" cy="6103956"/>
          </a:xfrm>
          <a:prstGeom prst="rect">
            <a:avLst/>
          </a:prstGeom>
          <a:noFill/>
          <a:ln w="762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C00000"/>
              </a:solidFill>
            </a:endParaRPr>
          </a:p>
        </p:txBody>
      </p:sp>
      <p:sp>
        <p:nvSpPr>
          <p:cNvPr id="5" name="Suorakulmio 4">
            <a:extLst>
              <a:ext uri="{FF2B5EF4-FFF2-40B4-BE49-F238E27FC236}">
                <a16:creationId xmlns:a16="http://schemas.microsoft.com/office/drawing/2014/main" id="{A98CBBFC-B826-4B01-AD10-1AEACFD19D43}"/>
              </a:ext>
            </a:extLst>
          </p:cNvPr>
          <p:cNvSpPr/>
          <p:nvPr/>
        </p:nvSpPr>
        <p:spPr>
          <a:xfrm>
            <a:off x="3176833" y="3627821"/>
            <a:ext cx="2861997" cy="633599"/>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Missio = Miksi olemme olemassa?</a:t>
            </a:r>
          </a:p>
        </p:txBody>
      </p:sp>
      <p:sp>
        <p:nvSpPr>
          <p:cNvPr id="6" name="Suorakulmio 5">
            <a:extLst>
              <a:ext uri="{FF2B5EF4-FFF2-40B4-BE49-F238E27FC236}">
                <a16:creationId xmlns:a16="http://schemas.microsoft.com/office/drawing/2014/main" id="{D8C8859F-F2EF-4DCC-A39D-A9EDCA06FBAE}"/>
              </a:ext>
            </a:extLst>
          </p:cNvPr>
          <p:cNvSpPr/>
          <p:nvPr/>
        </p:nvSpPr>
        <p:spPr>
          <a:xfrm>
            <a:off x="4967270" y="2848392"/>
            <a:ext cx="2275694" cy="62216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dirty="0"/>
              <a:t>Strategia 2021 = Suunnitelma A -&gt; B</a:t>
            </a:r>
          </a:p>
        </p:txBody>
      </p:sp>
      <p:sp>
        <p:nvSpPr>
          <p:cNvPr id="7" name="Suorakulmio 6">
            <a:extLst>
              <a:ext uri="{FF2B5EF4-FFF2-40B4-BE49-F238E27FC236}">
                <a16:creationId xmlns:a16="http://schemas.microsoft.com/office/drawing/2014/main" id="{343974B6-FA5D-4CE6-9F34-94456A95185F}"/>
              </a:ext>
            </a:extLst>
          </p:cNvPr>
          <p:cNvSpPr/>
          <p:nvPr/>
        </p:nvSpPr>
        <p:spPr>
          <a:xfrm>
            <a:off x="6105117" y="2056200"/>
            <a:ext cx="2275694" cy="62216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dirty="0"/>
              <a:t>Strategia 2022 = suunnitelma B -&gt; C</a:t>
            </a:r>
          </a:p>
        </p:txBody>
      </p:sp>
      <p:sp>
        <p:nvSpPr>
          <p:cNvPr id="14" name="Suorakulmio 13">
            <a:extLst>
              <a:ext uri="{FF2B5EF4-FFF2-40B4-BE49-F238E27FC236}">
                <a16:creationId xmlns:a16="http://schemas.microsoft.com/office/drawing/2014/main" id="{F8A3970F-5ECB-4241-A314-E0EACB3E8487}"/>
              </a:ext>
            </a:extLst>
          </p:cNvPr>
          <p:cNvSpPr/>
          <p:nvPr/>
        </p:nvSpPr>
        <p:spPr>
          <a:xfrm>
            <a:off x="7492262" y="1330755"/>
            <a:ext cx="2275693" cy="59073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i-FI" dirty="0"/>
              <a:t>Strategia 2023 = Suunnitelma C -&gt; D</a:t>
            </a:r>
          </a:p>
        </p:txBody>
      </p:sp>
      <p:sp>
        <p:nvSpPr>
          <p:cNvPr id="15" name="Suorakulmio 14">
            <a:extLst>
              <a:ext uri="{FF2B5EF4-FFF2-40B4-BE49-F238E27FC236}">
                <a16:creationId xmlns:a16="http://schemas.microsoft.com/office/drawing/2014/main" id="{101C266E-6D60-4ABE-9495-056D33260350}"/>
              </a:ext>
            </a:extLst>
          </p:cNvPr>
          <p:cNvSpPr/>
          <p:nvPr/>
        </p:nvSpPr>
        <p:spPr>
          <a:xfrm>
            <a:off x="8700940" y="516342"/>
            <a:ext cx="2900681" cy="699549"/>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Visio = päämäärä 5-10 vuoden päästä</a:t>
            </a:r>
          </a:p>
        </p:txBody>
      </p:sp>
      <p:cxnSp>
        <p:nvCxnSpPr>
          <p:cNvPr id="17" name="Suora nuoliyhdysviiva 16">
            <a:extLst>
              <a:ext uri="{FF2B5EF4-FFF2-40B4-BE49-F238E27FC236}">
                <a16:creationId xmlns:a16="http://schemas.microsoft.com/office/drawing/2014/main" id="{34066DE4-8F35-475B-8CF4-B20F0767D3BB}"/>
              </a:ext>
            </a:extLst>
          </p:cNvPr>
          <p:cNvCxnSpPr>
            <a:cxnSpLocks/>
          </p:cNvCxnSpPr>
          <p:nvPr/>
        </p:nvCxnSpPr>
        <p:spPr>
          <a:xfrm flipV="1">
            <a:off x="2209166" y="787138"/>
            <a:ext cx="5521594" cy="322247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9" name="Suora nuoliyhdysviiva 18">
            <a:extLst>
              <a:ext uri="{FF2B5EF4-FFF2-40B4-BE49-F238E27FC236}">
                <a16:creationId xmlns:a16="http://schemas.microsoft.com/office/drawing/2014/main" id="{1D5A15F1-5BB3-4721-A8F2-4AF55A845315}"/>
              </a:ext>
            </a:extLst>
          </p:cNvPr>
          <p:cNvCxnSpPr>
            <a:cxnSpLocks/>
          </p:cNvCxnSpPr>
          <p:nvPr/>
        </p:nvCxnSpPr>
        <p:spPr>
          <a:xfrm flipV="1">
            <a:off x="6089378" y="1575092"/>
            <a:ext cx="5006082" cy="2982012"/>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20" name="Suorakulmio: Pyöristetyt kulmat 19">
            <a:extLst>
              <a:ext uri="{FF2B5EF4-FFF2-40B4-BE49-F238E27FC236}">
                <a16:creationId xmlns:a16="http://schemas.microsoft.com/office/drawing/2014/main" id="{A5C6C505-9CA3-41B5-AA99-479743D68F6D}"/>
              </a:ext>
            </a:extLst>
          </p:cNvPr>
          <p:cNvSpPr/>
          <p:nvPr/>
        </p:nvSpPr>
        <p:spPr>
          <a:xfrm>
            <a:off x="1399987" y="843700"/>
            <a:ext cx="3635687" cy="810704"/>
          </a:xfrm>
          <a:prstGeom prst="round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fi-FI" b="1" dirty="0"/>
              <a:t>”Strategia toimii rännin reunoina: mitä tehdään ja mitä ei tehdä.” </a:t>
            </a:r>
          </a:p>
        </p:txBody>
      </p:sp>
      <p:cxnSp>
        <p:nvCxnSpPr>
          <p:cNvPr id="22" name="Suora nuoliyhdysviiva 21">
            <a:extLst>
              <a:ext uri="{FF2B5EF4-FFF2-40B4-BE49-F238E27FC236}">
                <a16:creationId xmlns:a16="http://schemas.microsoft.com/office/drawing/2014/main" id="{A554F60C-AB16-4C54-B7A8-4B85AFAD457B}"/>
              </a:ext>
            </a:extLst>
          </p:cNvPr>
          <p:cNvCxnSpPr>
            <a:cxnSpLocks/>
          </p:cNvCxnSpPr>
          <p:nvPr/>
        </p:nvCxnSpPr>
        <p:spPr>
          <a:xfrm>
            <a:off x="4128940" y="1743958"/>
            <a:ext cx="906734" cy="31224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Suorakulmio 26">
            <a:extLst>
              <a:ext uri="{FF2B5EF4-FFF2-40B4-BE49-F238E27FC236}">
                <a16:creationId xmlns:a16="http://schemas.microsoft.com/office/drawing/2014/main" id="{16FA1963-4763-4841-A9E4-A8D858CC5AE5}"/>
              </a:ext>
            </a:extLst>
          </p:cNvPr>
          <p:cNvSpPr/>
          <p:nvPr/>
        </p:nvSpPr>
        <p:spPr>
          <a:xfrm>
            <a:off x="637506" y="4664549"/>
            <a:ext cx="6687707" cy="67982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i-FI" dirty="0"/>
              <a:t>Omistajien tahtotila = Mitä jäsenet haluavat seuran toiminnalta? -&gt; palautekyselyt, keskustelutilaisuudet jne. </a:t>
            </a:r>
          </a:p>
        </p:txBody>
      </p:sp>
    </p:spTree>
    <p:extLst>
      <p:ext uri="{BB962C8B-B14F-4D97-AF65-F5344CB8AC3E}">
        <p14:creationId xmlns:p14="http://schemas.microsoft.com/office/powerpoint/2010/main" val="3253298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351B14B-1455-2941-A3EE-FCCFBF905B0E}"/>
              </a:ext>
            </a:extLst>
          </p:cNvPr>
          <p:cNvPicPr>
            <a:picLocks noChangeAspect="1"/>
          </p:cNvPicPr>
          <p:nvPr/>
        </p:nvPicPr>
        <p:blipFill rotWithShape="1">
          <a:blip r:embed="rId3">
            <a:duotone>
              <a:schemeClr val="bg2">
                <a:shade val="45000"/>
                <a:satMod val="135000"/>
              </a:schemeClr>
              <a:prstClr val="white"/>
            </a:duotone>
          </a:blip>
          <a:srcRect l="94487" r="142"/>
          <a:stretch/>
        </p:blipFill>
        <p:spPr>
          <a:xfrm flipH="1">
            <a:off x="11652169" y="1790"/>
            <a:ext cx="552376" cy="6858000"/>
          </a:xfrm>
          <a:prstGeom prst="rect">
            <a:avLst/>
          </a:prstGeom>
        </p:spPr>
      </p:pic>
      <p:pic>
        <p:nvPicPr>
          <p:cNvPr id="9" name="Picture 8">
            <a:extLst>
              <a:ext uri="{FF2B5EF4-FFF2-40B4-BE49-F238E27FC236}">
                <a16:creationId xmlns:a16="http://schemas.microsoft.com/office/drawing/2014/main" id="{81DA5D4B-C6BF-CE4D-AA9E-ECD46694F84A}"/>
              </a:ext>
            </a:extLst>
          </p:cNvPr>
          <p:cNvPicPr>
            <a:picLocks noChangeAspect="1"/>
          </p:cNvPicPr>
          <p:nvPr/>
        </p:nvPicPr>
        <p:blipFill rotWithShape="1">
          <a:blip r:embed="rId3">
            <a:duotone>
              <a:schemeClr val="bg2">
                <a:shade val="45000"/>
                <a:satMod val="135000"/>
              </a:schemeClr>
              <a:prstClr val="white"/>
            </a:duotone>
          </a:blip>
          <a:srcRect r="90484"/>
          <a:stretch/>
        </p:blipFill>
        <p:spPr>
          <a:xfrm flipH="1">
            <a:off x="0" y="0"/>
            <a:ext cx="978645" cy="6858000"/>
          </a:xfrm>
          <a:prstGeom prst="rect">
            <a:avLst/>
          </a:prstGeom>
        </p:spPr>
      </p:pic>
      <p:pic>
        <p:nvPicPr>
          <p:cNvPr id="10" name="Picture 9">
            <a:extLst>
              <a:ext uri="{FF2B5EF4-FFF2-40B4-BE49-F238E27FC236}">
                <a16:creationId xmlns:a16="http://schemas.microsoft.com/office/drawing/2014/main" id="{25A8D508-E8E6-FC42-85C8-4244E65285F4}"/>
              </a:ext>
            </a:extLst>
          </p:cNvPr>
          <p:cNvPicPr>
            <a:picLocks noChangeAspect="1"/>
          </p:cNvPicPr>
          <p:nvPr/>
        </p:nvPicPr>
        <p:blipFill>
          <a:blip r:embed="rId3">
            <a:duotone>
              <a:schemeClr val="bg2">
                <a:shade val="45000"/>
                <a:satMod val="135000"/>
              </a:schemeClr>
              <a:prstClr val="white"/>
            </a:duotone>
          </a:blip>
          <a:stretch>
            <a:fillRect/>
          </a:stretch>
        </p:blipFill>
        <p:spPr>
          <a:xfrm>
            <a:off x="953995" y="0"/>
            <a:ext cx="10284010" cy="6858000"/>
          </a:xfrm>
          <a:prstGeom prst="rect">
            <a:avLst/>
          </a:prstGeom>
        </p:spPr>
      </p:pic>
      <p:pic>
        <p:nvPicPr>
          <p:cNvPr id="11" name="Picture 10">
            <a:extLst>
              <a:ext uri="{FF2B5EF4-FFF2-40B4-BE49-F238E27FC236}">
                <a16:creationId xmlns:a16="http://schemas.microsoft.com/office/drawing/2014/main" id="{E82FF7C7-66B5-5943-9A5E-6F1BB5F9679B}"/>
              </a:ext>
            </a:extLst>
          </p:cNvPr>
          <p:cNvPicPr>
            <a:picLocks noChangeAspect="1"/>
          </p:cNvPicPr>
          <p:nvPr/>
        </p:nvPicPr>
        <p:blipFill rotWithShape="1">
          <a:blip r:embed="rId3">
            <a:duotone>
              <a:schemeClr val="bg2">
                <a:shade val="45000"/>
                <a:satMod val="135000"/>
              </a:schemeClr>
              <a:prstClr val="white"/>
            </a:duotone>
          </a:blip>
          <a:srcRect l="94487" r="142"/>
          <a:stretch/>
        </p:blipFill>
        <p:spPr>
          <a:xfrm flipH="1">
            <a:off x="11230827" y="0"/>
            <a:ext cx="552376" cy="6858000"/>
          </a:xfrm>
          <a:prstGeom prst="rect">
            <a:avLst/>
          </a:prstGeom>
        </p:spPr>
      </p:pic>
      <p:sp>
        <p:nvSpPr>
          <p:cNvPr id="13" name="Rectangle 12">
            <a:extLst>
              <a:ext uri="{FF2B5EF4-FFF2-40B4-BE49-F238E27FC236}">
                <a16:creationId xmlns:a16="http://schemas.microsoft.com/office/drawing/2014/main" id="{76726F52-47BB-924F-94AB-371812C627C0}"/>
              </a:ext>
            </a:extLst>
          </p:cNvPr>
          <p:cNvSpPr/>
          <p:nvPr/>
        </p:nvSpPr>
        <p:spPr>
          <a:xfrm>
            <a:off x="0" y="16498"/>
            <a:ext cx="12192000" cy="6858000"/>
          </a:xfrm>
          <a:prstGeom prst="rect">
            <a:avLst/>
          </a:prstGeom>
          <a:gradFill flip="none" rotWithShape="1">
            <a:gsLst>
              <a:gs pos="0">
                <a:schemeClr val="bg1">
                  <a:shade val="30000"/>
                  <a:satMod val="115000"/>
                  <a:alpha val="8000"/>
                </a:schemeClr>
              </a:gs>
              <a:gs pos="50000">
                <a:schemeClr val="bg1">
                  <a:shade val="67500"/>
                  <a:satMod val="115000"/>
                </a:schemeClr>
              </a:gs>
              <a:gs pos="100000">
                <a:schemeClr val="bg1">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BD9661C9-41CA-5444-AF87-2C794EBF88CC}"/>
              </a:ext>
            </a:extLst>
          </p:cNvPr>
          <p:cNvSpPr>
            <a:spLocks noGrp="1"/>
          </p:cNvSpPr>
          <p:nvPr>
            <p:ph type="title"/>
          </p:nvPr>
        </p:nvSpPr>
        <p:spPr>
          <a:xfrm>
            <a:off x="650051" y="779919"/>
            <a:ext cx="10471331" cy="5130687"/>
          </a:xfrm>
        </p:spPr>
        <p:txBody>
          <a:bodyPr>
            <a:normAutofit/>
          </a:bodyPr>
          <a:lstStyle/>
          <a:p>
            <a:r>
              <a:rPr lang="fi-FI" sz="6600" b="1" dirty="0">
                <a:solidFill>
                  <a:srgbClr val="C0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t>TOIMINTASUUNNITELMA</a:t>
            </a:r>
            <a:br>
              <a:rPr lang="fi-FI" sz="6600" b="1" dirty="0">
                <a:solidFill>
                  <a:srgbClr val="C00000"/>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br>
              <a:rPr lang="fi-FI" sz="6600" b="1" dirty="0">
                <a:solidFill>
                  <a:schemeClr val="tx1">
                    <a:lumMod val="85000"/>
                    <a:lumOff val="15000"/>
                  </a:schemeClr>
                </a:solidFill>
                <a:latin typeface="Helvetica Neue Condensed" panose="02000503000000020004" pitchFamily="2" charset="0"/>
                <a:ea typeface="Helvetica Neue Condensed" panose="02000503000000020004" pitchFamily="2" charset="0"/>
                <a:cs typeface="Helvetica Neue Condensed" panose="02000503000000020004" pitchFamily="2" charset="0"/>
              </a:rPr>
            </a:br>
            <a:r>
              <a:rPr lang="fi-FI" sz="3600" b="1" dirty="0" err="1">
                <a:solidFill>
                  <a:schemeClr val="bg2">
                    <a:lumMod val="50000"/>
                  </a:schemeClr>
                </a:solidFill>
                <a:latin typeface="Helvetica Neue Light" panose="02000403000000020004" pitchFamily="2" charset="0"/>
              </a:rPr>
              <a:t>Toimintasuunnitelma</a:t>
            </a:r>
            <a:r>
              <a:rPr lang="fi-FI" sz="3600" b="1" dirty="0">
                <a:solidFill>
                  <a:schemeClr val="bg2">
                    <a:lumMod val="50000"/>
                  </a:schemeClr>
                </a:solidFill>
                <a:latin typeface="Helvetica Neue Light" panose="02000403000000020004" pitchFamily="2" charset="0"/>
              </a:rPr>
              <a:t> on kertomus siitä, miten haluttuihin tavoitteisiin päästään ja miten tavoitteiden saavuttamista mitataan.</a:t>
            </a:r>
            <a:br>
              <a:rPr lang="fi-FI" sz="3600" b="1" dirty="0">
                <a:solidFill>
                  <a:schemeClr val="bg2">
                    <a:lumMod val="50000"/>
                  </a:schemeClr>
                </a:solidFill>
                <a:latin typeface="Helvetica Neue Light" panose="02000403000000020004" pitchFamily="2" charset="0"/>
              </a:rPr>
            </a:br>
            <a:br>
              <a:rPr lang="fi-FI" sz="3600" b="1" dirty="0">
                <a:solidFill>
                  <a:schemeClr val="bg2">
                    <a:lumMod val="50000"/>
                  </a:schemeClr>
                </a:solidFill>
                <a:latin typeface="Helvetica Neue Light" panose="02000403000000020004" pitchFamily="2" charset="0"/>
              </a:rPr>
            </a:br>
            <a:r>
              <a:rPr lang="fi-FI" sz="3600" b="1" dirty="0">
                <a:solidFill>
                  <a:schemeClr val="bg2">
                    <a:lumMod val="50000"/>
                  </a:schemeClr>
                </a:solidFill>
                <a:latin typeface="Helvetica Neue Light" panose="02000403000000020004" pitchFamily="2" charset="0"/>
              </a:rPr>
              <a:t>Tehdään yleensä vuodeksi kerrallaan. </a:t>
            </a:r>
          </a:p>
        </p:txBody>
      </p:sp>
      <p:sp>
        <p:nvSpPr>
          <p:cNvPr id="12" name="Rectangle 11">
            <a:extLst>
              <a:ext uri="{FF2B5EF4-FFF2-40B4-BE49-F238E27FC236}">
                <a16:creationId xmlns:a16="http://schemas.microsoft.com/office/drawing/2014/main" id="{14F22AC2-A658-464D-B760-CC89BA6F2769}"/>
              </a:ext>
            </a:extLst>
          </p:cNvPr>
          <p:cNvSpPr/>
          <p:nvPr/>
        </p:nvSpPr>
        <p:spPr>
          <a:xfrm>
            <a:off x="303944" y="325419"/>
            <a:ext cx="11584112" cy="6103956"/>
          </a:xfrm>
          <a:prstGeom prst="rect">
            <a:avLst/>
          </a:prstGeom>
          <a:noFill/>
          <a:ln w="76200">
            <a:solidFill>
              <a:srgbClr val="FEFEF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rgbClr val="C00000"/>
              </a:solidFill>
            </a:endParaRPr>
          </a:p>
        </p:txBody>
      </p:sp>
    </p:spTree>
    <p:extLst>
      <p:ext uri="{BB962C8B-B14F-4D97-AF65-F5344CB8AC3E}">
        <p14:creationId xmlns:p14="http://schemas.microsoft.com/office/powerpoint/2010/main" val="4015016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D5E9E208735E1A4D947C8D4B672A97ED" ma:contentTypeVersion="12" ma:contentTypeDescription="Luo uusi asiakirja." ma:contentTypeScope="" ma:versionID="4170e15b69f382dc1598e66a66ce9b18">
  <xsd:schema xmlns:xsd="http://www.w3.org/2001/XMLSchema" xmlns:xs="http://www.w3.org/2001/XMLSchema" xmlns:p="http://schemas.microsoft.com/office/2006/metadata/properties" xmlns:ns2="2b54bd36-8ef8-46f1-9412-6d0ce2dbbf8f" xmlns:ns3="cd2a4b98-0633-4193-b52c-9f8bfbab562c" targetNamespace="http://schemas.microsoft.com/office/2006/metadata/properties" ma:root="true" ma:fieldsID="d97f6bbe16746274f68146d91a9c4c92" ns2:_="" ns3:_="">
    <xsd:import namespace="2b54bd36-8ef8-46f1-9412-6d0ce2dbbf8f"/>
    <xsd:import namespace="cd2a4b98-0633-4193-b52c-9f8bfbab562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54bd36-8ef8-46f1-9412-6d0ce2dbbf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2a4b98-0633-4193-b52c-9f8bfbab562c" elementFormDefault="qualified">
    <xsd:import namespace="http://schemas.microsoft.com/office/2006/documentManagement/types"/>
    <xsd:import namespace="http://schemas.microsoft.com/office/infopath/2007/PartnerControls"/>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788F79-F895-4BCC-81E0-F9EE0B713F51}">
  <ds:schemaRefs>
    <ds:schemaRef ds:uri="http://purl.org/dc/terms/"/>
    <ds:schemaRef ds:uri="http://schemas.microsoft.com/office/infopath/2007/PartnerControls"/>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2006/metadata/properties"/>
    <ds:schemaRef ds:uri="http://purl.org/dc/elements/1.1/"/>
    <ds:schemaRef ds:uri="2b54bd36-8ef8-46f1-9412-6d0ce2dbbf8f"/>
    <ds:schemaRef ds:uri="cd2a4b98-0633-4193-b52c-9f8bfbab562c"/>
  </ds:schemaRefs>
</ds:datastoreItem>
</file>

<file path=customXml/itemProps2.xml><?xml version="1.0" encoding="utf-8"?>
<ds:datastoreItem xmlns:ds="http://schemas.openxmlformats.org/officeDocument/2006/customXml" ds:itemID="{85DBCE5B-CF35-4B90-9EE9-38416CBACDC0}"/>
</file>

<file path=customXml/itemProps3.xml><?xml version="1.0" encoding="utf-8"?>
<ds:datastoreItem xmlns:ds="http://schemas.openxmlformats.org/officeDocument/2006/customXml" ds:itemID="{53765E73-F580-47DE-8A20-70ACE7FB4A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1632</TotalTime>
  <Words>982</Words>
  <Application>Microsoft Office PowerPoint</Application>
  <PresentationFormat>Laajakuva</PresentationFormat>
  <Paragraphs>154</Paragraphs>
  <Slides>16</Slides>
  <Notes>14</Notes>
  <HiddenSlides>0</HiddenSlides>
  <MMClips>0</MMClips>
  <ScaleCrop>false</ScaleCrop>
  <HeadingPairs>
    <vt:vector size="6" baseType="variant">
      <vt:variant>
        <vt:lpstr>Käytetyt fontit</vt:lpstr>
      </vt:variant>
      <vt:variant>
        <vt:i4>10</vt:i4>
      </vt:variant>
      <vt:variant>
        <vt:lpstr>Teema</vt:lpstr>
      </vt:variant>
      <vt:variant>
        <vt:i4>1</vt:i4>
      </vt:variant>
      <vt:variant>
        <vt:lpstr>Dian otsikot</vt:lpstr>
      </vt:variant>
      <vt:variant>
        <vt:i4>16</vt:i4>
      </vt:variant>
    </vt:vector>
  </HeadingPairs>
  <TitlesOfParts>
    <vt:vector size="27" baseType="lpstr">
      <vt:lpstr>Andale Mono</vt:lpstr>
      <vt:lpstr>Arial</vt:lpstr>
      <vt:lpstr>Arial Narrow</vt:lpstr>
      <vt:lpstr>Blanch Caps</vt:lpstr>
      <vt:lpstr>Calibri</vt:lpstr>
      <vt:lpstr>Calibri Light</vt:lpstr>
      <vt:lpstr>Helvetica Neue Condensed</vt:lpstr>
      <vt:lpstr>Helvetica Neue Light</vt:lpstr>
      <vt:lpstr>Lucida Grande</vt:lpstr>
      <vt:lpstr>MuseoSlab-300</vt:lpstr>
      <vt:lpstr>Office Theme</vt:lpstr>
      <vt:lpstr>PowerPoint-esitys</vt:lpstr>
      <vt:lpstr>PowerPoint-esitys</vt:lpstr>
      <vt:lpstr>PowerPoint-esitys</vt:lpstr>
      <vt:lpstr>PowerPoint-esitys</vt:lpstr>
      <vt:lpstr>PowerPoint-esitys</vt:lpstr>
      <vt:lpstr>2. MUISTA MISSIO  Missio vastaa kysymykseen: Miksi olemme olemassa? Tämä on siis seuran toiminta-ajatus.   STLL missio: Suomen Taitoluisteluliitto yhdessä jäsenseurojensa kanssa luo turvalliset edellytykset taitoluistelun monipuoliselle harrastus- ja kilpailutoiminnalle. Tavoitteemme on tukea elämänmittaista liikuntaharrastusta. ​</vt:lpstr>
      <vt:lpstr>3. TSEKKAA STRATEGIA  Strategia vie seuraa kohti visiota eli strategia on toiminnan tavoitteet kohti päämäärää  Hyvä strategia sisältää 2-3 keskeisintä tavoitetta selkeästi ja tarkasti ilmaistuna.  </vt:lpstr>
      <vt:lpstr>MISSIO, VISIO JA STRATEGIA JÄRJESTYS</vt:lpstr>
      <vt:lpstr>TOIMINTASUUNNITELMA  Toimintasuunnitelma on kertomus siitä, miten haluttuihin tavoitteisiin päästään ja miten tavoitteiden saavuttamista mitataan.  Tehdään yleensä vuodeksi kerrallaan. </vt:lpstr>
      <vt:lpstr>  </vt:lpstr>
      <vt:lpstr>KULTTUURI MAHDOLLISTAA TAVOITTEIDEN  SAAVUTTAMISEN</vt:lpstr>
      <vt:lpstr>Toimintasuunnitelman sisältö</vt:lpstr>
      <vt:lpstr>Toimintasuunnitelman arviointi ja seuranta</vt:lpstr>
      <vt:lpstr>    ESIMERKKI TOIMINTASUUNNITELMASTA Yhdistys_______________ </vt:lpstr>
      <vt:lpstr>Toimintasuunnitelmasta toimintakertomukseksi</vt:lpstr>
      <vt:lpstr>  TOP 5 MUISTILISTA 1. Tunnista seurasi visio, missio ja strategia 2. Arvioi nykytila ja määritä painopistealueet 3. Osallista sidosryhmät (valmentajat, jäsenet, yht.työkump.) 4. Aseta tavoitteet (tee asioita, älä vain pyri tekemään)  5. Seuraa tavoitteiden toteutumista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dc:creator>
  <cp:lastModifiedBy>Sanna Vuorinen</cp:lastModifiedBy>
  <cp:revision>2</cp:revision>
  <cp:lastPrinted>2020-08-18T16:35:23Z</cp:lastPrinted>
  <dcterms:created xsi:type="dcterms:W3CDTF">2018-09-27T16:39:04Z</dcterms:created>
  <dcterms:modified xsi:type="dcterms:W3CDTF">2021-03-02T14:45:05Z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0x010100D5E9E208735E1A4D947C8D4B672A97ED</vt:lpwstr>
  </property>
</Properties>
</file>